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913" r:id="rId2"/>
    <p:sldMasterId id="2147483934" r:id="rId3"/>
  </p:sldMasterIdLst>
  <p:notesMasterIdLst>
    <p:notesMasterId r:id="rId49"/>
  </p:notesMasterIdLst>
  <p:handoutMasterIdLst>
    <p:handoutMasterId r:id="rId50"/>
  </p:handoutMasterIdLst>
  <p:sldIdLst>
    <p:sldId id="877" r:id="rId4"/>
    <p:sldId id="879" r:id="rId5"/>
    <p:sldId id="881" r:id="rId6"/>
    <p:sldId id="897" r:id="rId7"/>
    <p:sldId id="900" r:id="rId8"/>
    <p:sldId id="936" r:id="rId9"/>
    <p:sldId id="901" r:id="rId10"/>
    <p:sldId id="902" r:id="rId11"/>
    <p:sldId id="943" r:id="rId12"/>
    <p:sldId id="903" r:id="rId13"/>
    <p:sldId id="913" r:id="rId14"/>
    <p:sldId id="914" r:id="rId15"/>
    <p:sldId id="937" r:id="rId16"/>
    <p:sldId id="904" r:id="rId17"/>
    <p:sldId id="915" r:id="rId18"/>
    <p:sldId id="916" r:id="rId19"/>
    <p:sldId id="905" r:id="rId20"/>
    <p:sldId id="917" r:id="rId21"/>
    <p:sldId id="938" r:id="rId22"/>
    <p:sldId id="906" r:id="rId23"/>
    <p:sldId id="918" r:id="rId24"/>
    <p:sldId id="919" r:id="rId25"/>
    <p:sldId id="920" r:id="rId26"/>
    <p:sldId id="921" r:id="rId27"/>
    <p:sldId id="939" r:id="rId28"/>
    <p:sldId id="907" r:id="rId29"/>
    <p:sldId id="922" r:id="rId30"/>
    <p:sldId id="924" r:id="rId31"/>
    <p:sldId id="940" r:id="rId32"/>
    <p:sldId id="908" r:id="rId33"/>
    <p:sldId id="925" r:id="rId34"/>
    <p:sldId id="926" r:id="rId35"/>
    <p:sldId id="910" r:id="rId36"/>
    <p:sldId id="929" r:id="rId37"/>
    <p:sldId id="911" r:id="rId38"/>
    <p:sldId id="931" r:id="rId39"/>
    <p:sldId id="933" r:id="rId40"/>
    <p:sldId id="909" r:id="rId41"/>
    <p:sldId id="927" r:id="rId42"/>
    <p:sldId id="928" r:id="rId43"/>
    <p:sldId id="912" r:id="rId44"/>
    <p:sldId id="942" r:id="rId45"/>
    <p:sldId id="934" r:id="rId46"/>
    <p:sldId id="935" r:id="rId47"/>
    <p:sldId id="863" r:id="rId48"/>
  </p:sldIdLst>
  <p:sldSz cx="12188825" cy="6858000"/>
  <p:notesSz cx="7010400" cy="92964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chemeClr val="accent2"/>
      </a:buClr>
      <a:buSzPct val="65000"/>
      <a:buFont typeface="Wingdings" pitchFamily="2" charset="2"/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1pPr>
    <a:lvl2pPr marL="609493" algn="l" rtl="0" fontAlgn="base">
      <a:spcBef>
        <a:spcPct val="20000"/>
      </a:spcBef>
      <a:spcAft>
        <a:spcPct val="0"/>
      </a:spcAft>
      <a:buClr>
        <a:schemeClr val="accent2"/>
      </a:buClr>
      <a:buSzPct val="65000"/>
      <a:buFont typeface="Wingdings" pitchFamily="2" charset="2"/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2pPr>
    <a:lvl3pPr marL="1218987" algn="l" rtl="0" fontAlgn="base">
      <a:spcBef>
        <a:spcPct val="20000"/>
      </a:spcBef>
      <a:spcAft>
        <a:spcPct val="0"/>
      </a:spcAft>
      <a:buClr>
        <a:schemeClr val="accent2"/>
      </a:buClr>
      <a:buSzPct val="65000"/>
      <a:buFont typeface="Wingdings" pitchFamily="2" charset="2"/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3pPr>
    <a:lvl4pPr marL="1828480" algn="l" rtl="0" fontAlgn="base">
      <a:spcBef>
        <a:spcPct val="20000"/>
      </a:spcBef>
      <a:spcAft>
        <a:spcPct val="0"/>
      </a:spcAft>
      <a:buClr>
        <a:schemeClr val="accent2"/>
      </a:buClr>
      <a:buSzPct val="65000"/>
      <a:buFont typeface="Wingdings" pitchFamily="2" charset="2"/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4pPr>
    <a:lvl5pPr marL="2437973" algn="l" rtl="0" fontAlgn="base">
      <a:spcBef>
        <a:spcPct val="20000"/>
      </a:spcBef>
      <a:spcAft>
        <a:spcPct val="0"/>
      </a:spcAft>
      <a:buClr>
        <a:schemeClr val="accent2"/>
      </a:buClr>
      <a:buSzPct val="65000"/>
      <a:buFont typeface="Wingdings" pitchFamily="2" charset="2"/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5pPr>
    <a:lvl6pPr marL="3047467" algn="l" defTabSz="1218987" rtl="0" eaLnBrk="1" latinLnBrk="0" hangingPunct="1"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6pPr>
    <a:lvl7pPr marL="3656960" algn="l" defTabSz="1218987" rtl="0" eaLnBrk="1" latinLnBrk="0" hangingPunct="1"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7pPr>
    <a:lvl8pPr marL="4266453" algn="l" defTabSz="1218987" rtl="0" eaLnBrk="1" latinLnBrk="0" hangingPunct="1"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8pPr>
    <a:lvl9pPr marL="4875947" algn="l" defTabSz="1218987" rtl="0" eaLnBrk="1" latinLnBrk="0" hangingPunct="1"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49">
          <p15:clr>
            <a:srgbClr val="A4A3A4"/>
          </p15:clr>
        </p15:guide>
        <p15:guide id="2" orient="horz" pos="4270">
          <p15:clr>
            <a:srgbClr val="A4A3A4"/>
          </p15:clr>
        </p15:guide>
        <p15:guide id="3" orient="horz" pos="3379">
          <p15:clr>
            <a:srgbClr val="A4A3A4"/>
          </p15:clr>
        </p15:guide>
        <p15:guide id="4" orient="horz" pos="536">
          <p15:clr>
            <a:srgbClr val="A4A3A4"/>
          </p15:clr>
        </p15:guide>
        <p15:guide id="5" orient="horz" pos="2476">
          <p15:clr>
            <a:srgbClr val="A4A3A4"/>
          </p15:clr>
        </p15:guide>
        <p15:guide id="6" orient="horz" pos="4202">
          <p15:clr>
            <a:srgbClr val="A4A3A4"/>
          </p15:clr>
        </p15:guide>
        <p15:guide id="7" pos="369">
          <p15:clr>
            <a:srgbClr val="A4A3A4"/>
          </p15:clr>
        </p15:guide>
        <p15:guide id="8" pos="2367">
          <p15:clr>
            <a:srgbClr val="A4A3A4"/>
          </p15:clr>
        </p15:guide>
        <p15:guide id="9" pos="3388">
          <p15:clr>
            <a:srgbClr val="A4A3A4"/>
          </p15:clr>
        </p15:guide>
        <p15:guide id="10" orient="horz" pos="136">
          <p15:clr>
            <a:srgbClr val="A4A3A4"/>
          </p15:clr>
        </p15:guide>
        <p15:guide id="11" orient="horz" pos="620">
          <p15:clr>
            <a:srgbClr val="A4A3A4"/>
          </p15:clr>
        </p15:guide>
        <p15:guide id="12" orient="horz" pos="397">
          <p15:clr>
            <a:srgbClr val="A4A3A4"/>
          </p15:clr>
        </p15:guide>
        <p15:guide id="13" pos="5174">
          <p15:clr>
            <a:srgbClr val="A4A3A4"/>
          </p15:clr>
        </p15:guide>
        <p15:guide id="14" pos="3860">
          <p15:clr>
            <a:srgbClr val="A4A3A4"/>
          </p15:clr>
        </p15:guide>
        <p15:guide id="15" pos="6919">
          <p15:clr>
            <a:srgbClr val="A4A3A4"/>
          </p15:clr>
        </p15:guide>
        <p15:guide id="16" pos="721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achel Peak" initials="" lastIdx="8" clrIdx="0"/>
  <p:cmAuthor id="1" name="Shay Barak" initials="SB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51067"/>
    <a:srgbClr val="FF8BC5"/>
    <a:srgbClr val="FFFFFF"/>
    <a:srgbClr val="4D4D4F"/>
    <a:srgbClr val="920053"/>
    <a:srgbClr val="57CBFF"/>
    <a:srgbClr val="85CA3A"/>
    <a:srgbClr val="4A8DF0"/>
    <a:srgbClr val="FE94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98" autoAdjust="0"/>
    <p:restoredTop sz="81423" autoAdjust="0"/>
  </p:normalViewPr>
  <p:slideViewPr>
    <p:cSldViewPr snapToGrid="0" snapToObjects="1">
      <p:cViewPr>
        <p:scale>
          <a:sx n="100" d="100"/>
          <a:sy n="100" d="100"/>
        </p:scale>
        <p:origin x="187" y="-305"/>
      </p:cViewPr>
      <p:guideLst>
        <p:guide orient="horz" pos="1449"/>
        <p:guide orient="horz" pos="4270"/>
        <p:guide orient="horz" pos="3379"/>
        <p:guide orient="horz" pos="536"/>
        <p:guide orient="horz" pos="2476"/>
        <p:guide orient="horz" pos="4202"/>
        <p:guide pos="369"/>
        <p:guide pos="2367"/>
        <p:guide pos="3388"/>
        <p:guide orient="horz" pos="136"/>
        <p:guide orient="horz" pos="620"/>
        <p:guide orient="horz" pos="397"/>
        <p:guide pos="5174"/>
        <p:guide pos="3860"/>
        <p:guide pos="6919"/>
        <p:guide pos="72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79" d="100"/>
          <a:sy n="79" d="100"/>
        </p:scale>
        <p:origin x="-2904" y="-67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54A2399-B892-45F0-82BB-FD8C95A65D36}" type="datetimeFigureOut">
              <a:rPr lang="en-US" smtClean="0">
                <a:latin typeface="Arial" panose="020B0604020202020204" pitchFamily="34" charset="0"/>
              </a:rPr>
              <a:t>8/12/2022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D8DE283-2FFE-4E79-86B3-19981A050BF6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877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4425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3EEE9B47-791B-47F7-AE03-C0D580CA0B67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8160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493"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8987"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480"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7973"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https://www.blockchain.com/btc/unconfirmed-transactions</a:t>
            </a:r>
          </a:p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9688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9135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7322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5055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6856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29100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03806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335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368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4622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3662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0672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89261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4276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55471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65126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28637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57407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0802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29911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06551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22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86712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44526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39106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9880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89105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78869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71376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51951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87661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01209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4839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2040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54063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74509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30347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2304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6539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780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7351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4528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9249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0" y="-2263"/>
            <a:ext cx="12189439" cy="6856214"/>
            <a:chOff x="0" y="1786"/>
            <a:chExt cx="12189439" cy="685621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" y="1786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 userDrawn="1"/>
          </p:nvSpPr>
          <p:spPr bwMode="auto">
            <a:xfrm>
              <a:off x="0" y="1958278"/>
              <a:ext cx="12188825" cy="2310310"/>
            </a:xfrm>
            <a:prstGeom prst="rect">
              <a:avLst/>
            </a:prstGeom>
            <a:gradFill flip="none" rotWithShape="1">
              <a:gsLst>
                <a:gs pos="46000">
                  <a:schemeClr val="bg1">
                    <a:alpha val="0"/>
                  </a:schemeClr>
                </a:gs>
                <a:gs pos="100000">
                  <a:schemeClr val="bg1">
                    <a:alpha val="68000"/>
                  </a:schemeClr>
                </a:gs>
              </a:gsLst>
              <a:lin ang="10800000" scaled="1"/>
              <a:tileRect/>
            </a:gradFill>
            <a:ln w="12700" algn="ctr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400" dirty="0" err="1">
                <a:latin typeface="+mn-lt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87217" y="739109"/>
              <a:ext cx="2768536" cy="468876"/>
            </a:xfrm>
            <a:prstGeom prst="rect">
              <a:avLst/>
            </a:prstGeom>
          </p:spPr>
        </p:pic>
      </p:grp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  <a:endParaRPr lang="en-US" dirty="0"/>
          </a:p>
        </p:txBody>
      </p:sp>
      <p:sp>
        <p:nvSpPr>
          <p:cNvPr id="13" name="Speaker name and dat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053259" y="4870698"/>
            <a:ext cx="5804989" cy="692595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 algn="l">
              <a:lnSpc>
                <a:spcPts val="2666"/>
              </a:lnSpc>
              <a:spcBef>
                <a:spcPts val="0"/>
              </a:spcBef>
              <a:buNone/>
              <a:defRPr sz="1400" b="0" i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  | Speaker 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14" name="Sub-titl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3260" y="3429893"/>
            <a:ext cx="5804989" cy="565804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1687" indent="0">
              <a:buNone/>
              <a:defRPr/>
            </a:lvl2pPr>
            <a:lvl3pPr marL="759622" indent="0">
              <a:buNone/>
              <a:defRPr/>
            </a:lvl3pPr>
            <a:lvl4pPr marL="918321" indent="0">
              <a:buNone/>
              <a:defRPr/>
            </a:lvl4pPr>
            <a:lvl5pPr marL="1068552" indent="0">
              <a:buNone/>
              <a:defRPr/>
            </a:lvl5pPr>
          </a:lstStyle>
          <a:p>
            <a:pPr lvl="0"/>
            <a:r>
              <a:rPr lang="en-GB" dirty="0"/>
              <a:t>Presentation Subtitle</a:t>
            </a:r>
          </a:p>
        </p:txBody>
      </p:sp>
      <p:sp>
        <p:nvSpPr>
          <p:cNvPr id="15" name="Title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53260" y="2358679"/>
            <a:ext cx="5804989" cy="1071215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buFontTx/>
              <a:buNone/>
              <a:defRPr sz="3400" b="1" cap="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buClrTx/>
              <a:buSzTx/>
            </a:pPr>
            <a:r>
              <a:rPr lang="en-US" kern="0" dirty="0"/>
              <a:t>PRESENTATION TITLE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>
          <a:xfrm>
            <a:off x="-3048000" y="6356350"/>
            <a:ext cx="2843213" cy="365125"/>
          </a:xfrm>
        </p:spPr>
        <p:txBody>
          <a:bodyPr/>
          <a:lstStyle/>
          <a:p>
            <a:fld id="{603289AC-4C12-4E6D-B39B-A4756814FEEC}" type="datetimeFigureOut">
              <a:rPr lang="en-US" smtClean="0"/>
              <a:t>8/12/2022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91448"/>
      </p:ext>
    </p:extLst>
  </p:cSld>
  <p:clrMapOvr>
    <a:masterClrMapping/>
  </p:clrMapOvr>
  <p:transition>
    <p:fade/>
  </p:transition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+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  <a:endParaRPr lang="en-US" dirty="0"/>
          </a:p>
        </p:txBody>
      </p:sp>
      <p:grpSp>
        <p:nvGrpSpPr>
          <p:cNvPr id="5" name="Pink Background"/>
          <p:cNvGrpSpPr/>
          <p:nvPr userDrawn="1"/>
        </p:nvGrpSpPr>
        <p:grpSpPr>
          <a:xfrm>
            <a:off x="5929630" y="1639737"/>
            <a:ext cx="6259195" cy="3807666"/>
            <a:chOff x="6127749" y="1639737"/>
            <a:chExt cx="5344256" cy="3783164"/>
          </a:xfrm>
        </p:grpSpPr>
        <p:sp>
          <p:nvSpPr>
            <p:cNvPr id="6" name="Pink: 43%"/>
            <p:cNvSpPr/>
            <p:nvPr userDrawn="1"/>
          </p:nvSpPr>
          <p:spPr bwMode="gray">
            <a:xfrm>
              <a:off x="11365581" y="1639737"/>
              <a:ext cx="106424" cy="3783164"/>
            </a:xfrm>
            <a:prstGeom prst="rect">
              <a:avLst/>
            </a:prstGeom>
            <a:solidFill>
              <a:schemeClr val="tx2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600"/>
                </a:spcBef>
                <a:spcAft>
                  <a:spcPts val="0"/>
                </a:spcAft>
                <a:buSzPct val="115000"/>
              </a:pPr>
              <a:endParaRPr lang="en-US" sz="3200" dirty="0">
                <a:latin typeface="+mn-lt"/>
              </a:endParaRPr>
            </a:p>
          </p:txBody>
        </p:sp>
        <p:sp>
          <p:nvSpPr>
            <p:cNvPr id="7" name="Background pink"/>
            <p:cNvSpPr/>
            <p:nvPr userDrawn="1"/>
          </p:nvSpPr>
          <p:spPr bwMode="auto">
            <a:xfrm>
              <a:off x="6127749" y="1639737"/>
              <a:ext cx="5237832" cy="37831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600"/>
                </a:spcBef>
                <a:spcAft>
                  <a:spcPts val="0"/>
                </a:spcAft>
                <a:buSzPct val="115000"/>
              </a:pPr>
              <a:endParaRPr lang="en-US" sz="3200" dirty="0">
                <a:latin typeface="+mn-lt"/>
              </a:endParaRPr>
            </a:p>
          </p:txBody>
        </p:sp>
      </p:grpSp>
      <p:sp>
        <p:nvSpPr>
          <p:cNvPr id="8" name="Credit text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6478069" y="4736592"/>
            <a:ext cx="4395989" cy="338328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FontTx/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9" name="Quote text"/>
          <p:cNvSpPr>
            <a:spLocks noGrp="1"/>
          </p:cNvSpPr>
          <p:nvPr>
            <p:ph type="body" sz="quarter" idx="15"/>
          </p:nvPr>
        </p:nvSpPr>
        <p:spPr bwMode="white">
          <a:xfrm>
            <a:off x="6318303" y="2011680"/>
            <a:ext cx="4563058" cy="2440001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marL="152345" indent="-152345" algn="l" defTabSz="1218732" rtl="0" eaLnBrk="1" latinLnBrk="0" hangingPunct="1">
              <a:lnSpc>
                <a:spcPct val="95000"/>
              </a:lnSpc>
              <a:spcBef>
                <a:spcPts val="0"/>
              </a:spcBef>
              <a:buNone/>
              <a:defRPr lang="en-US" sz="28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52345" indent="-152345" algn="l" defTabSz="1218732" rtl="0" eaLnBrk="1" latinLnBrk="0" hangingPunct="1">
              <a:defRPr lang="en-US" sz="27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52345" indent="-152345" algn="l" defTabSz="1218732" rtl="0" eaLnBrk="1" latinLnBrk="0" hangingPunct="1">
              <a:defRPr lang="en-US" sz="27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52345" indent="-152345" algn="l" defTabSz="1218732" rtl="0" eaLnBrk="1" latinLnBrk="0" hangingPunct="1">
              <a:defRPr lang="en-US" sz="27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52345" indent="-152345" algn="l" defTabSz="1218732" rtl="0" eaLnBrk="1" latinLnBrk="0" hangingPunct="1">
              <a:defRPr lang="en-US" sz="27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/>
          </p:nvPr>
        </p:nvSpPr>
        <p:spPr>
          <a:xfrm>
            <a:off x="583842" y="460552"/>
            <a:ext cx="11093293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Bullet text"/>
          <p:cNvSpPr>
            <a:spLocks noGrp="1"/>
          </p:cNvSpPr>
          <p:nvPr>
            <p:ph type="body" sz="quarter" idx="16"/>
          </p:nvPr>
        </p:nvSpPr>
        <p:spPr>
          <a:xfrm>
            <a:off x="583843" y="1639737"/>
            <a:ext cx="5074008" cy="3783163"/>
          </a:xfrm>
          <a:prstGeom prst="rect">
            <a:avLst/>
          </a:prstGeom>
        </p:spPr>
        <p:txBody>
          <a:bodyPr>
            <a:noAutofit/>
          </a:bodyPr>
          <a:lstStyle>
            <a:lvl1pPr marL="224327" indent="-224327">
              <a:lnSpc>
                <a:spcPct val="95000"/>
              </a:lnSpc>
              <a:buSzPct val="85000"/>
              <a:buFont typeface="Calibri" panose="020F0502020204030204" pitchFamily="34" charset="0"/>
              <a:buChar char="•"/>
              <a:defRPr sz="2400">
                <a:solidFill>
                  <a:schemeClr val="tx1"/>
                </a:solidFill>
              </a:defRPr>
            </a:lvl1pPr>
            <a:lvl2pPr marL="458788" indent="-228600">
              <a:lnSpc>
                <a:spcPct val="95000"/>
              </a:lnSpc>
              <a:buFont typeface="Calibri" panose="020F0502020204030204" pitchFamily="34" charset="0"/>
              <a:buChar char="−"/>
              <a:defRPr sz="2000"/>
            </a:lvl2pPr>
            <a:lvl3pPr>
              <a:defRPr sz="2100"/>
            </a:lvl3pPr>
            <a:lvl4pPr>
              <a:defRPr sz="19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>
          <a:xfrm>
            <a:off x="-2945259" y="6356350"/>
            <a:ext cx="2843213" cy="365125"/>
          </a:xfrm>
        </p:spPr>
        <p:txBody>
          <a:bodyPr/>
          <a:lstStyle/>
          <a:p>
            <a:fld id="{DEA4E619-B820-4E56-B835-00DD6E9C1F73}" type="datetimeFigureOut">
              <a:rPr lang="en-US" smtClean="0"/>
              <a:t>8/12/2022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11343"/>
      </p:ext>
    </p:extLst>
  </p:cSld>
  <p:clrMapOvr>
    <a:masterClrMapping/>
  </p:clrMapOvr>
  <p:transition>
    <p:fade/>
  </p:transition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  <a:endParaRPr lang="en-US" dirty="0"/>
          </a:p>
        </p:txBody>
      </p:sp>
      <p:sp>
        <p:nvSpPr>
          <p:cNvPr id="6" name="Section title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637179" y="2171235"/>
            <a:ext cx="8321470" cy="3027783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000" b="0" cap="all" baseline="0">
                <a:solidFill>
                  <a:schemeClr val="tx1"/>
                </a:solidFill>
              </a:defRPr>
            </a:lvl1pPr>
            <a:lvl5pPr marL="1371360" indent="0">
              <a:buNone/>
              <a:defRPr/>
            </a:lvl5pPr>
          </a:lstStyle>
          <a:p>
            <a:pPr lvl="0"/>
            <a:r>
              <a:rPr lang="en-US" dirty="0"/>
              <a:t>Click to Edit SECTION HEADER</a:t>
            </a:r>
          </a:p>
        </p:txBody>
      </p:sp>
      <p:sp>
        <p:nvSpPr>
          <p:cNvPr id="7" name="Section number"/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614319" y="963868"/>
            <a:ext cx="4649659" cy="89107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2"/>
                </a:solidFill>
              </a:defRPr>
            </a:lvl1pPr>
            <a:lvl5pPr marL="137136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>
          <a:xfrm>
            <a:off x="-3156888" y="6356350"/>
            <a:ext cx="2843213" cy="365125"/>
          </a:xfrm>
        </p:spPr>
        <p:txBody>
          <a:bodyPr/>
          <a:lstStyle/>
          <a:p>
            <a:fld id="{BFD34698-4CB0-4260-A437-6B0E52C5ABA4}" type="datetimeFigureOut">
              <a:rPr lang="en-US" smtClean="0"/>
              <a:t>8/12/2022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07001"/>
      </p:ext>
    </p:extLst>
  </p:cSld>
  <p:clrMapOvr>
    <a:masterClrMapping/>
  </p:clrMapOvr>
  <p:transition>
    <p:fade/>
  </p:transition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  <a:endParaRPr lang="en-US" dirty="0"/>
          </a:p>
        </p:txBody>
      </p:sp>
      <p:sp>
        <p:nvSpPr>
          <p:cNvPr id="5" name="Gray gradient"/>
          <p:cNvSpPr/>
          <p:nvPr userDrawn="1"/>
        </p:nvSpPr>
        <p:spPr bwMode="auto">
          <a:xfrm>
            <a:off x="4241060" y="0"/>
            <a:ext cx="8039205" cy="653338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2000"/>
                </a:schemeClr>
              </a:gs>
              <a:gs pos="100000">
                <a:schemeClr val="bg1">
                  <a:lumMod val="95000"/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US" sz="2400" dirty="0">
              <a:latin typeface="+mn-lt"/>
            </a:endParaRPr>
          </a:p>
        </p:txBody>
      </p:sp>
      <p:cxnSp>
        <p:nvCxnSpPr>
          <p:cNvPr id="6" name="Pink vertical line"/>
          <p:cNvCxnSpPr/>
          <p:nvPr userDrawn="1"/>
        </p:nvCxnSpPr>
        <p:spPr bwMode="auto">
          <a:xfrm>
            <a:off x="4214166" y="786856"/>
            <a:ext cx="0" cy="4965032"/>
          </a:xfrm>
          <a:prstGeom prst="line">
            <a:avLst/>
          </a:prstGeom>
          <a:solidFill>
            <a:schemeClr val="bg1"/>
          </a:solidFill>
          <a:ln w="508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Key points"/>
          <p:cNvSpPr>
            <a:spLocks noGrp="1"/>
          </p:cNvSpPr>
          <p:nvPr>
            <p:ph type="body" sz="quarter" idx="12"/>
          </p:nvPr>
        </p:nvSpPr>
        <p:spPr>
          <a:xfrm>
            <a:off x="4875530" y="1399032"/>
            <a:ext cx="6730683" cy="4443814"/>
          </a:xfrm>
          <a:prstGeom prst="rect">
            <a:avLst/>
          </a:prstGeom>
        </p:spPr>
        <p:txBody>
          <a:bodyPr lIns="91440" tIns="45720" rIns="91440" bIns="45720" anchor="ctr" anchorCtr="0">
            <a:noAutofit/>
          </a:bodyPr>
          <a:lstStyle>
            <a:lvl1pPr marL="320040" indent="-320040">
              <a:lnSpc>
                <a:spcPct val="95000"/>
              </a:lnSpc>
              <a:buSzPct val="85000"/>
              <a:buFont typeface="Calibri" panose="020F0502020204030204" pitchFamily="34" charset="0"/>
              <a:buChar char="•"/>
              <a:defRPr sz="3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67512" indent="-237744">
              <a:lnSpc>
                <a:spcPct val="95000"/>
              </a:lnSpc>
              <a:defRPr sz="27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700"/>
            </a:lvl3pPr>
            <a:lvl4pPr>
              <a:defRPr sz="2700"/>
            </a:lvl4pPr>
            <a:lvl5pPr>
              <a:defRPr sz="2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Slide Title"/>
          <p:cNvSpPr>
            <a:spLocks noGrp="1"/>
          </p:cNvSpPr>
          <p:nvPr>
            <p:ph type="title"/>
          </p:nvPr>
        </p:nvSpPr>
        <p:spPr>
          <a:xfrm>
            <a:off x="368300" y="1947672"/>
            <a:ext cx="3372166" cy="3020519"/>
          </a:xfr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r" defTabSz="1218783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000" b="0" kern="1200" spc="0" baseline="0" dirty="0">
                <a:solidFill>
                  <a:schemeClr val="bg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3"/>
          </p:nvPr>
        </p:nvSpPr>
        <p:spPr>
          <a:xfrm>
            <a:off x="-3017178" y="6356350"/>
            <a:ext cx="2843213" cy="365125"/>
          </a:xfrm>
        </p:spPr>
        <p:txBody>
          <a:bodyPr/>
          <a:lstStyle/>
          <a:p>
            <a:fld id="{25B14EA0-D077-4AF7-BC7C-65CF8C1E39C3}" type="datetimeFigureOut">
              <a:rPr lang="en-US" smtClean="0"/>
              <a:t>8/12/2022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99289"/>
      </p:ext>
    </p:extLst>
  </p:cSld>
  <p:clrMapOvr>
    <a:masterClrMapping/>
  </p:clrMapOvr>
  <p:transition>
    <p:fade/>
  </p:transition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"/>
            <a:ext cx="12188825" cy="6857929"/>
          </a:xfrm>
          <a:prstGeom prst="rect">
            <a:avLst/>
          </a:prstGeom>
        </p:spPr>
      </p:pic>
      <p:sp>
        <p:nvSpPr>
          <p:cNvPr id="93" name="Date" hidden="1"/>
          <p:cNvSpPr>
            <a:spLocks noGrp="1"/>
          </p:cNvSpPr>
          <p:nvPr userDrawn="1">
            <p:ph type="dt" sz="half" idx="2"/>
          </p:nvPr>
        </p:nvSpPr>
        <p:spPr>
          <a:xfrm>
            <a:off x="609600" y="6356350"/>
            <a:ext cx="2843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138E8-3F3E-4DC5-A5FA-50868B94627A}" type="datetimeFigureOut">
              <a:rPr lang="en-US" smtClean="0"/>
              <a:t>8/12/2022</a:t>
            </a:fld>
            <a:endParaRPr lang="en-US" dirty="0"/>
          </a:p>
        </p:txBody>
      </p:sp>
      <p:sp>
        <p:nvSpPr>
          <p:cNvPr id="16" name="Speaker name and date"/>
          <p:cNvSpPr>
            <a:spLocks noGrp="1"/>
          </p:cNvSpPr>
          <p:nvPr>
            <p:ph type="subTitle" idx="1" hasCustomPrompt="1"/>
          </p:nvPr>
        </p:nvSpPr>
        <p:spPr>
          <a:xfrm>
            <a:off x="871003" y="3539899"/>
            <a:ext cx="5804989" cy="692595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 algn="l">
              <a:lnSpc>
                <a:spcPts val="21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 </a:t>
            </a:r>
          </a:p>
          <a:p>
            <a:r>
              <a:rPr lang="en-US" dirty="0"/>
              <a:t>Speaker Title</a:t>
            </a:r>
          </a:p>
        </p:txBody>
      </p:sp>
      <p:sp>
        <p:nvSpPr>
          <p:cNvPr id="17" name="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871003" y="2481500"/>
            <a:ext cx="5804989" cy="6445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buFontTx/>
              <a:buNone/>
              <a:defRPr sz="2800" b="1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buClrTx/>
              <a:buSzTx/>
            </a:pPr>
            <a:r>
              <a:rPr lang="en-US" kern="0" dirty="0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218" y="5527401"/>
            <a:ext cx="1312742" cy="230561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</a:p>
        </p:txBody>
      </p:sp>
    </p:spTree>
    <p:extLst>
      <p:ext uri="{BB962C8B-B14F-4D97-AF65-F5344CB8AC3E}">
        <p14:creationId xmlns:p14="http://schemas.microsoft.com/office/powerpoint/2010/main" val="359549334"/>
      </p:ext>
    </p:extLst>
  </p:cSld>
  <p:clrMapOvr>
    <a:masterClrMapping/>
  </p:clrMapOvr>
  <p:transition>
    <p:fade/>
  </p:transition>
  <p:hf sldNum="0"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"/>
            <a:ext cx="12188825" cy="6857929"/>
          </a:xfrm>
          <a:prstGeom prst="rect">
            <a:avLst/>
          </a:prstGeom>
        </p:spPr>
      </p:pic>
      <p:sp>
        <p:nvSpPr>
          <p:cNvPr id="93" name="Date" hidden="1"/>
          <p:cNvSpPr>
            <a:spLocks noGrp="1"/>
          </p:cNvSpPr>
          <p:nvPr userDrawn="1">
            <p:ph type="dt" sz="half" idx="2"/>
          </p:nvPr>
        </p:nvSpPr>
        <p:spPr>
          <a:xfrm>
            <a:off x="609600" y="6356350"/>
            <a:ext cx="2843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138E8-3F3E-4DC5-A5FA-50868B94627A}" type="datetimeFigureOut">
              <a:rPr lang="en-US" smtClean="0"/>
              <a:t>8/12/2022</a:t>
            </a:fld>
            <a:endParaRPr lang="en-US" dirty="0"/>
          </a:p>
        </p:txBody>
      </p:sp>
      <p:sp>
        <p:nvSpPr>
          <p:cNvPr id="16" name="Speaker name and date"/>
          <p:cNvSpPr>
            <a:spLocks noGrp="1"/>
          </p:cNvSpPr>
          <p:nvPr>
            <p:ph type="subTitle" idx="1" hasCustomPrompt="1"/>
          </p:nvPr>
        </p:nvSpPr>
        <p:spPr>
          <a:xfrm>
            <a:off x="1427594" y="4414632"/>
            <a:ext cx="5804989" cy="692595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 algn="l">
              <a:lnSpc>
                <a:spcPts val="2100"/>
              </a:lnSpc>
              <a:spcBef>
                <a:spcPts val="0"/>
              </a:spcBef>
              <a:buNone/>
              <a:defRPr sz="1600" b="0" i="0" baseline="0">
                <a:solidFill>
                  <a:schemeClr val="accent1"/>
                </a:solidFill>
                <a:latin typeface="+mn-lt"/>
                <a:cs typeface="Arial" panose="020B0604020202020204" pitchFamily="34" charset="0"/>
              </a:defRPr>
            </a:lvl1pPr>
            <a:lvl2pPr marL="609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 </a:t>
            </a:r>
          </a:p>
          <a:p>
            <a:r>
              <a:rPr lang="en-US" dirty="0"/>
              <a:t>Speaker Title</a:t>
            </a:r>
          </a:p>
        </p:txBody>
      </p:sp>
      <p:sp>
        <p:nvSpPr>
          <p:cNvPr id="17" name="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1417656" y="2988512"/>
            <a:ext cx="5804989" cy="6445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buFontTx/>
              <a:buNone/>
              <a:defRPr sz="4000" b="1" cap="all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>
              <a:buClrTx/>
              <a:buSzTx/>
            </a:pPr>
            <a:r>
              <a:rPr lang="en-US" kern="0" dirty="0"/>
              <a:t>PRESENTATION 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</a:p>
        </p:txBody>
      </p:sp>
    </p:spTree>
    <p:extLst>
      <p:ext uri="{BB962C8B-B14F-4D97-AF65-F5344CB8AC3E}">
        <p14:creationId xmlns:p14="http://schemas.microsoft.com/office/powerpoint/2010/main" val="643879635"/>
      </p:ext>
    </p:extLst>
  </p:cSld>
  <p:clrMapOvr>
    <a:masterClrMapping/>
  </p:clrMapOvr>
  <p:transition>
    <p:fade/>
  </p:transition>
  <p:hf sldNum="0"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082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082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599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59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61F8-B411-4064-828B-E729617C59E5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1258-ACF6-46FE-AF60-9425A892E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74558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61F8-B411-4064-828B-E729617C59E5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1258-ACF6-46FE-AF60-9425A892E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158847"/>
      </p:ext>
    </p:extLst>
  </p:cSld>
  <p:clrMapOvr>
    <a:masterClrMapping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24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24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9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9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61F8-B411-4064-828B-E729617C59E5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1258-ACF6-46FE-AF60-9425A892E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891150"/>
      </p:ext>
    </p:extLst>
  </p:cSld>
  <p:clrMapOvr>
    <a:masterClrMapping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0013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4" y="1825625"/>
            <a:ext cx="5180012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61F8-B411-4064-828B-E729617C59E5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1258-ACF6-46FE-AF60-9425A892E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41508"/>
      </p:ext>
    </p:extLst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7"/>
            <a:ext cx="1051242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62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599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59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620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13" y="1681163"/>
            <a:ext cx="51816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599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59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3" y="2505075"/>
            <a:ext cx="518160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61F8-B411-4064-828B-E729617C59E5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1258-ACF6-46FE-AF60-9425A892E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04153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(for internal us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0" y="-2263"/>
            <a:ext cx="12189439" cy="6856214"/>
            <a:chOff x="0" y="1786"/>
            <a:chExt cx="12189439" cy="685621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" y="1786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 userDrawn="1"/>
          </p:nvSpPr>
          <p:spPr bwMode="auto">
            <a:xfrm>
              <a:off x="0" y="1958278"/>
              <a:ext cx="12188825" cy="2310310"/>
            </a:xfrm>
            <a:prstGeom prst="rect">
              <a:avLst/>
            </a:prstGeom>
            <a:gradFill flip="none" rotWithShape="1">
              <a:gsLst>
                <a:gs pos="46000">
                  <a:schemeClr val="bg1">
                    <a:alpha val="0"/>
                  </a:schemeClr>
                </a:gs>
                <a:gs pos="100000">
                  <a:schemeClr val="bg1">
                    <a:alpha val="68000"/>
                  </a:schemeClr>
                </a:gs>
              </a:gsLst>
              <a:lin ang="10800000" scaled="1"/>
              <a:tileRect/>
            </a:gradFill>
            <a:ln w="12700" algn="ctr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400" dirty="0" err="1">
                <a:latin typeface="+mn-lt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87217" y="739109"/>
              <a:ext cx="2768536" cy="468876"/>
            </a:xfrm>
            <a:prstGeom prst="rect">
              <a:avLst/>
            </a:prstGeom>
          </p:spPr>
        </p:pic>
      </p:grp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  <a:endParaRPr lang="en-US" dirty="0"/>
          </a:p>
        </p:txBody>
      </p:sp>
      <p:sp>
        <p:nvSpPr>
          <p:cNvPr id="13" name="Speaker name and dat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053259" y="4870698"/>
            <a:ext cx="5804989" cy="692595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 algn="l">
              <a:lnSpc>
                <a:spcPts val="2666"/>
              </a:lnSpc>
              <a:spcBef>
                <a:spcPts val="0"/>
              </a:spcBef>
              <a:buNone/>
              <a:defRPr sz="1400" b="0" i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  | Speaker 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14" name="Sub-titl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3260" y="3429893"/>
            <a:ext cx="5804989" cy="565804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1687" indent="0">
              <a:buNone/>
              <a:defRPr/>
            </a:lvl2pPr>
            <a:lvl3pPr marL="759622" indent="0">
              <a:buNone/>
              <a:defRPr/>
            </a:lvl3pPr>
            <a:lvl4pPr marL="918321" indent="0">
              <a:buNone/>
              <a:defRPr/>
            </a:lvl4pPr>
            <a:lvl5pPr marL="1068552" indent="0">
              <a:buNone/>
              <a:defRPr/>
            </a:lvl5pPr>
          </a:lstStyle>
          <a:p>
            <a:pPr lvl="0"/>
            <a:r>
              <a:rPr lang="en-GB" dirty="0"/>
              <a:t>Presentation Subtitle</a:t>
            </a:r>
          </a:p>
        </p:txBody>
      </p:sp>
      <p:sp>
        <p:nvSpPr>
          <p:cNvPr id="15" name="Title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53260" y="2358679"/>
            <a:ext cx="5804989" cy="1071215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buFontTx/>
              <a:buNone/>
              <a:defRPr sz="3400" b="1" cap="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buClrTx/>
              <a:buSzTx/>
            </a:pPr>
            <a:r>
              <a:rPr lang="en-US" kern="0" dirty="0"/>
              <a:t>PRESENTATION TITLE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>
          <a:xfrm>
            <a:off x="-3048000" y="6356350"/>
            <a:ext cx="2843213" cy="365125"/>
          </a:xfrm>
        </p:spPr>
        <p:txBody>
          <a:bodyPr/>
          <a:lstStyle/>
          <a:p>
            <a:fld id="{603289AC-4C12-4E6D-B39B-A4756814FEEC}" type="datetimeFigureOut">
              <a:rPr lang="en-US" smtClean="0"/>
              <a:t>8/12/2022</a:t>
            </a:fld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7351712" y="1642085"/>
            <a:ext cx="3429000" cy="3429000"/>
            <a:chOff x="7351712" y="1642085"/>
            <a:chExt cx="3429000" cy="3429000"/>
          </a:xfrm>
        </p:grpSpPr>
        <p:sp>
          <p:nvSpPr>
            <p:cNvPr id="17" name="Oval 16"/>
            <p:cNvSpPr/>
            <p:nvPr/>
          </p:nvSpPr>
          <p:spPr bwMode="auto">
            <a:xfrm>
              <a:off x="7351712" y="1642085"/>
              <a:ext cx="3429000" cy="3429000"/>
            </a:xfrm>
            <a:prstGeom prst="ellipse">
              <a:avLst/>
            </a:prstGeom>
            <a:solidFill>
              <a:schemeClr val="bg1"/>
            </a:solidFill>
            <a:ln w="76200" algn="ctr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400" dirty="0" err="1">
                <a:latin typeface="+mn-lt"/>
              </a:endParaRPr>
            </a:p>
          </p:txBody>
        </p:sp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220" y="2727065"/>
              <a:ext cx="2919984" cy="10258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3225120"/>
      </p:ext>
    </p:extLst>
  </p:cSld>
  <p:clrMapOvr>
    <a:masterClrMapping/>
  </p:clrMapOvr>
  <p:transition>
    <p:fade/>
  </p:transition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61F8-B411-4064-828B-E729617C59E5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1258-ACF6-46FE-AF60-9425A892E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746983"/>
      </p:ext>
    </p:extLst>
  </p:cSld>
  <p:clrMapOvr>
    <a:masterClrMapping/>
  </p:clrMapOvr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61F8-B411-4064-828B-E729617C59E5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1258-ACF6-46FE-AF60-9425A892E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07301"/>
      </p:ext>
    </p:extLst>
  </p:cSld>
  <p:clrMapOvr>
    <a:masterClrMapping/>
  </p:clrMapOvr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87427"/>
            <a:ext cx="61706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599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59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61F8-B411-4064-828B-E729617C59E5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1258-ACF6-46FE-AF60-9425A892E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553869"/>
      </p:ext>
    </p:extLst>
  </p:cSld>
  <p:clrMapOvr>
    <a:masterClrMapping/>
  </p:clrMapOvr>
  <p:hf sldNum="0"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87427"/>
            <a:ext cx="617061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599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59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599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59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61F8-B411-4064-828B-E729617C59E5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1258-ACF6-46FE-AF60-9425A892E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84785"/>
      </p:ext>
    </p:extLst>
  </p:cSld>
  <p:clrMapOvr>
    <a:masterClrMapping/>
  </p:clrMapOvr>
  <p:hf sldNum="0"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61F8-B411-4064-828B-E729617C59E5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1258-ACF6-46FE-AF60-9425A892E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58907"/>
      </p:ext>
    </p:extLst>
  </p:cSld>
  <p:clrMapOvr>
    <a:masterClrMapping/>
  </p:clrMapOvr>
  <p:hf sldNum="0"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3313" y="365125"/>
            <a:ext cx="2627312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2713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61F8-B411-4064-828B-E729617C59E5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1258-ACF6-46FE-AF60-9425A892E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372008"/>
      </p:ext>
    </p:extLst>
  </p:cSld>
  <p:clrMapOvr>
    <a:masterClrMapping/>
  </p:clrMapOvr>
  <p:hf sldNum="0"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0825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0825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599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59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61F8-B411-4064-828B-E729617C59E5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1258-ACF6-46FE-AF60-9425A892E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10430"/>
      </p:ext>
    </p:extLst>
  </p:cSld>
  <p:clrMapOvr>
    <a:masterClrMapping/>
  </p:clrMapOvr>
  <p:hf sldNum="0"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61F8-B411-4064-828B-E729617C59E5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1258-ACF6-46FE-AF60-9425A892E48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Placeholder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24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7247326"/>
      </p:ext>
    </p:extLst>
  </p:cSld>
  <p:clrMapOvr>
    <a:masterClrMapping/>
  </p:clrMapOvr>
  <p:hf sldNum="0"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87427"/>
            <a:ext cx="6170613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599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59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61F8-B411-4064-828B-E729617C59E5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1258-ACF6-46FE-AF60-9425A892E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20383"/>
      </p:ext>
    </p:extLst>
  </p:cSld>
  <p:clrMapOvr>
    <a:masterClrMapping/>
  </p:clrMapOvr>
  <p:hf sldNum="0"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"/>
            <a:ext cx="12188825" cy="6857929"/>
          </a:xfrm>
          <a:prstGeom prst="rect">
            <a:avLst/>
          </a:prstGeom>
        </p:spPr>
      </p:pic>
      <p:sp>
        <p:nvSpPr>
          <p:cNvPr id="93" name="Date" hidden="1"/>
          <p:cNvSpPr>
            <a:spLocks noGrp="1"/>
          </p:cNvSpPr>
          <p:nvPr userDrawn="1">
            <p:ph type="dt" sz="half" idx="2"/>
          </p:nvPr>
        </p:nvSpPr>
        <p:spPr>
          <a:xfrm>
            <a:off x="609600" y="6356350"/>
            <a:ext cx="2843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138E8-3F3E-4DC5-A5FA-50868B94627A}" type="datetimeFigureOut">
              <a:rPr lang="en-US" smtClean="0"/>
              <a:t>8/12/2022</a:t>
            </a:fld>
            <a:endParaRPr lang="en-US" dirty="0"/>
          </a:p>
        </p:txBody>
      </p:sp>
      <p:sp>
        <p:nvSpPr>
          <p:cNvPr id="16" name="Speaker name and date"/>
          <p:cNvSpPr>
            <a:spLocks noGrp="1"/>
          </p:cNvSpPr>
          <p:nvPr>
            <p:ph type="subTitle" idx="1" hasCustomPrompt="1"/>
          </p:nvPr>
        </p:nvSpPr>
        <p:spPr>
          <a:xfrm>
            <a:off x="871003" y="3539899"/>
            <a:ext cx="5804989" cy="692595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 algn="l">
              <a:lnSpc>
                <a:spcPts val="21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 </a:t>
            </a:r>
          </a:p>
          <a:p>
            <a:r>
              <a:rPr lang="en-US" dirty="0"/>
              <a:t>Speaker Title</a:t>
            </a:r>
          </a:p>
        </p:txBody>
      </p:sp>
      <p:sp>
        <p:nvSpPr>
          <p:cNvPr id="17" name="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871003" y="2481500"/>
            <a:ext cx="5804989" cy="6445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buFontTx/>
              <a:buNone/>
              <a:defRPr sz="2800" b="1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buClrTx/>
              <a:buSzTx/>
            </a:pPr>
            <a:r>
              <a:rPr lang="en-US" kern="0" dirty="0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218" y="5527401"/>
            <a:ext cx="1312742" cy="230561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</a:p>
        </p:txBody>
      </p:sp>
    </p:spTree>
    <p:extLst>
      <p:ext uri="{BB962C8B-B14F-4D97-AF65-F5344CB8AC3E}">
        <p14:creationId xmlns:p14="http://schemas.microsoft.com/office/powerpoint/2010/main" val="1012645084"/>
      </p:ext>
    </p:extLst>
  </p:cSld>
  <p:clrMapOvr>
    <a:masterClrMapping/>
  </p:clrMapOvr>
  <p:transition>
    <p:fade/>
  </p:transition>
  <p:hf sldNum="0"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Customer (for internal us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0" y="-2263"/>
            <a:ext cx="12189439" cy="6856214"/>
            <a:chOff x="0" y="1786"/>
            <a:chExt cx="12189439" cy="685621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" y="1786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 userDrawn="1"/>
          </p:nvSpPr>
          <p:spPr bwMode="auto">
            <a:xfrm>
              <a:off x="0" y="1958278"/>
              <a:ext cx="12188825" cy="2310310"/>
            </a:xfrm>
            <a:prstGeom prst="rect">
              <a:avLst/>
            </a:prstGeom>
            <a:gradFill flip="none" rotWithShape="1">
              <a:gsLst>
                <a:gs pos="46000">
                  <a:schemeClr val="bg1">
                    <a:alpha val="0"/>
                  </a:schemeClr>
                </a:gs>
                <a:gs pos="100000">
                  <a:schemeClr val="bg1">
                    <a:alpha val="68000"/>
                  </a:schemeClr>
                </a:gs>
              </a:gsLst>
              <a:lin ang="10800000" scaled="1"/>
              <a:tileRect/>
            </a:gradFill>
            <a:ln w="12700" algn="ctr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400" dirty="0" err="1">
                <a:latin typeface="+mn-lt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87217" y="739109"/>
              <a:ext cx="2768536" cy="468876"/>
            </a:xfrm>
            <a:prstGeom prst="rect">
              <a:avLst/>
            </a:prstGeom>
          </p:spPr>
        </p:pic>
      </p:grp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  <a:endParaRPr lang="en-US" dirty="0"/>
          </a:p>
        </p:txBody>
      </p:sp>
      <p:sp>
        <p:nvSpPr>
          <p:cNvPr id="13" name="Speaker name and dat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053259" y="4870698"/>
            <a:ext cx="5804989" cy="692595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 algn="l">
              <a:lnSpc>
                <a:spcPts val="2666"/>
              </a:lnSpc>
              <a:spcBef>
                <a:spcPts val="0"/>
              </a:spcBef>
              <a:buNone/>
              <a:defRPr sz="1400" b="0" i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  | Speaker 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14" name="Sub-titl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3260" y="3429893"/>
            <a:ext cx="5804989" cy="565804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1687" indent="0">
              <a:buNone/>
              <a:defRPr/>
            </a:lvl2pPr>
            <a:lvl3pPr marL="759622" indent="0">
              <a:buNone/>
              <a:defRPr/>
            </a:lvl3pPr>
            <a:lvl4pPr marL="918321" indent="0">
              <a:buNone/>
              <a:defRPr/>
            </a:lvl4pPr>
            <a:lvl5pPr marL="1068552" indent="0">
              <a:buNone/>
              <a:defRPr/>
            </a:lvl5pPr>
          </a:lstStyle>
          <a:p>
            <a:pPr lvl="0"/>
            <a:r>
              <a:rPr lang="en-GB" dirty="0"/>
              <a:t>Presentation Subtitle</a:t>
            </a:r>
          </a:p>
        </p:txBody>
      </p:sp>
      <p:sp>
        <p:nvSpPr>
          <p:cNvPr id="15" name="Title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53260" y="2358679"/>
            <a:ext cx="5804989" cy="1071215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buFontTx/>
              <a:buNone/>
              <a:defRPr sz="3400" b="1" cap="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buClrTx/>
              <a:buSzTx/>
            </a:pPr>
            <a:r>
              <a:rPr lang="en-US" kern="0" dirty="0"/>
              <a:t>PRESENTATION TITLE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>
          <a:xfrm>
            <a:off x="-3048000" y="6356350"/>
            <a:ext cx="2843213" cy="365125"/>
          </a:xfrm>
        </p:spPr>
        <p:txBody>
          <a:bodyPr/>
          <a:lstStyle/>
          <a:p>
            <a:fld id="{603289AC-4C12-4E6D-B39B-A4756814FEEC}" type="datetimeFigureOut">
              <a:rPr lang="en-US" smtClean="0"/>
              <a:t>8/12/2022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483196" y="1252637"/>
            <a:ext cx="4354513" cy="4354513"/>
            <a:chOff x="7483196" y="1252637"/>
            <a:chExt cx="4354513" cy="4354513"/>
          </a:xfrm>
        </p:grpSpPr>
        <p:sp>
          <p:nvSpPr>
            <p:cNvPr id="19" name="Oval 18"/>
            <p:cNvSpPr/>
            <p:nvPr userDrawn="1"/>
          </p:nvSpPr>
          <p:spPr bwMode="auto">
            <a:xfrm>
              <a:off x="7483196" y="1252637"/>
              <a:ext cx="4354513" cy="4354513"/>
            </a:xfrm>
            <a:prstGeom prst="ellipse">
              <a:avLst/>
            </a:prstGeom>
            <a:solidFill>
              <a:schemeClr val="bg1"/>
            </a:solidFill>
            <a:ln w="76200" algn="ctr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400" dirty="0" err="1">
                <a:latin typeface="+mn-lt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" t="27361" r="11680" b="34027"/>
            <a:stretch/>
          </p:blipFill>
          <p:spPr>
            <a:xfrm>
              <a:off x="7738790" y="2719387"/>
              <a:ext cx="3823584" cy="15382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7068756"/>
      </p:ext>
    </p:extLst>
  </p:cSld>
  <p:clrMapOvr>
    <a:masterClrMapping/>
  </p:clrMapOvr>
  <p:transition>
    <p:fade/>
  </p:transition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"/>
            <a:ext cx="12188825" cy="6857929"/>
          </a:xfrm>
          <a:prstGeom prst="rect">
            <a:avLst/>
          </a:prstGeom>
        </p:spPr>
      </p:pic>
      <p:sp>
        <p:nvSpPr>
          <p:cNvPr id="93" name="Date" hidden="1"/>
          <p:cNvSpPr>
            <a:spLocks noGrp="1"/>
          </p:cNvSpPr>
          <p:nvPr userDrawn="1">
            <p:ph type="dt" sz="half" idx="2"/>
          </p:nvPr>
        </p:nvSpPr>
        <p:spPr>
          <a:xfrm>
            <a:off x="609600" y="6356350"/>
            <a:ext cx="2843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138E8-3F3E-4DC5-A5FA-50868B94627A}" type="datetimeFigureOut">
              <a:rPr lang="en-US" smtClean="0"/>
              <a:t>8/12/2022</a:t>
            </a:fld>
            <a:endParaRPr lang="en-US" dirty="0"/>
          </a:p>
        </p:txBody>
      </p:sp>
      <p:sp>
        <p:nvSpPr>
          <p:cNvPr id="16" name="Speaker name and date"/>
          <p:cNvSpPr>
            <a:spLocks noGrp="1"/>
          </p:cNvSpPr>
          <p:nvPr>
            <p:ph type="subTitle" idx="1" hasCustomPrompt="1"/>
          </p:nvPr>
        </p:nvSpPr>
        <p:spPr>
          <a:xfrm>
            <a:off x="1427594" y="4414632"/>
            <a:ext cx="5804989" cy="692595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 algn="l">
              <a:lnSpc>
                <a:spcPts val="2100"/>
              </a:lnSpc>
              <a:spcBef>
                <a:spcPts val="0"/>
              </a:spcBef>
              <a:buNone/>
              <a:defRPr sz="1600" b="0" i="0" baseline="0">
                <a:solidFill>
                  <a:schemeClr val="accent1"/>
                </a:solidFill>
                <a:latin typeface="+mn-lt"/>
                <a:cs typeface="Arial" panose="020B0604020202020204" pitchFamily="34" charset="0"/>
              </a:defRPr>
            </a:lvl1pPr>
            <a:lvl2pPr marL="609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 </a:t>
            </a:r>
          </a:p>
          <a:p>
            <a:r>
              <a:rPr lang="en-US" dirty="0"/>
              <a:t>Speaker Title</a:t>
            </a:r>
          </a:p>
        </p:txBody>
      </p:sp>
      <p:sp>
        <p:nvSpPr>
          <p:cNvPr id="17" name="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1417656" y="2988512"/>
            <a:ext cx="5804989" cy="6445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buFontTx/>
              <a:buNone/>
              <a:defRPr sz="4000" b="1" cap="all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>
              <a:buClrTx/>
              <a:buSzTx/>
            </a:pPr>
            <a:r>
              <a:rPr lang="en-US" kern="0" dirty="0"/>
              <a:t>PRESENTATION 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</a:p>
        </p:txBody>
      </p:sp>
    </p:spTree>
    <p:extLst>
      <p:ext uri="{BB962C8B-B14F-4D97-AF65-F5344CB8AC3E}">
        <p14:creationId xmlns:p14="http://schemas.microsoft.com/office/powerpoint/2010/main" val="3572167144"/>
      </p:ext>
    </p:extLst>
  </p:cSld>
  <p:clrMapOvr>
    <a:masterClrMapping/>
  </p:clrMapOvr>
  <p:transition>
    <p:fade/>
  </p:transition>
  <p:hf sldNum="0"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  <a:endParaRPr lang="en-US" dirty="0"/>
          </a:p>
        </p:txBody>
      </p:sp>
      <p:sp>
        <p:nvSpPr>
          <p:cNvPr id="5" name="Agenda list"/>
          <p:cNvSpPr>
            <a:spLocks noGrp="1"/>
          </p:cNvSpPr>
          <p:nvPr>
            <p:ph sz="quarter" idx="13"/>
          </p:nvPr>
        </p:nvSpPr>
        <p:spPr>
          <a:xfrm>
            <a:off x="2243780" y="1752898"/>
            <a:ext cx="9211620" cy="4163242"/>
          </a:xfrm>
        </p:spPr>
        <p:txBody>
          <a:bodyPr/>
          <a:lstStyle>
            <a:lvl1pPr marL="228600" indent="-228600">
              <a:lnSpc>
                <a:spcPct val="120000"/>
              </a:lnSpc>
              <a:buFont typeface="Calibri" panose="020F0502020204030204" pitchFamily="34" charset="0"/>
              <a:buChar char="•"/>
              <a:defRPr sz="2400">
                <a:solidFill>
                  <a:schemeClr val="tx1">
                    <a:lumMod val="50000"/>
                  </a:schemeClr>
                </a:solidFill>
              </a:defRPr>
            </a:lvl1pPr>
            <a:lvl2pPr marL="576072" indent="-228600">
              <a:buFont typeface="Calibri" panose="020F0502020204030204" pitchFamily="34" charset="0"/>
              <a:buChar char="̶"/>
              <a:defRPr>
                <a:solidFill>
                  <a:schemeClr val="tx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lide Title"/>
          <p:cNvSpPr>
            <a:spLocks noGrp="1"/>
          </p:cNvSpPr>
          <p:nvPr>
            <p:ph type="title"/>
          </p:nvPr>
        </p:nvSpPr>
        <p:spPr>
          <a:xfrm>
            <a:off x="1166812" y="976680"/>
            <a:ext cx="10288587" cy="70728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-2976664" y="6356350"/>
            <a:ext cx="2843213" cy="365125"/>
          </a:xfrm>
        </p:spPr>
        <p:txBody>
          <a:bodyPr/>
          <a:lstStyle/>
          <a:p>
            <a:fld id="{1B14FBC4-36FA-423D-BDD2-47F855CE7E5F}" type="datetimeFigureOut">
              <a:rPr lang="en-US" smtClean="0"/>
              <a:t>8/12/2022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95896"/>
      </p:ext>
    </p:extLst>
  </p:cSld>
  <p:clrMapOvr>
    <a:masterClrMapping/>
  </p:clrMapOvr>
  <p:transition>
    <p:fade/>
  </p:transition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  <a:endParaRPr lang="en-US" dirty="0"/>
          </a:p>
        </p:txBody>
      </p:sp>
      <p:sp>
        <p:nvSpPr>
          <p:cNvPr id="5" name="Slide Title"/>
          <p:cNvSpPr>
            <a:spLocks noGrp="1"/>
          </p:cNvSpPr>
          <p:nvPr>
            <p:ph type="title"/>
          </p:nvPr>
        </p:nvSpPr>
        <p:spPr>
          <a:xfrm>
            <a:off x="583842" y="460552"/>
            <a:ext cx="11022371" cy="914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Bullet text"/>
          <p:cNvSpPr>
            <a:spLocks noGrp="1" noChangeArrowheads="1"/>
          </p:cNvSpPr>
          <p:nvPr>
            <p:ph idx="1"/>
          </p:nvPr>
        </p:nvSpPr>
        <p:spPr bwMode="auto">
          <a:xfrm>
            <a:off x="583842" y="1534473"/>
            <a:ext cx="11022371" cy="4767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>
          <a:xfrm>
            <a:off x="-2991244" y="6356350"/>
            <a:ext cx="2843213" cy="365125"/>
          </a:xfrm>
        </p:spPr>
        <p:txBody>
          <a:bodyPr/>
          <a:lstStyle/>
          <a:p>
            <a:fld id="{CF0E1690-FFBA-4DAF-B44A-36E39ACA0346}" type="datetimeFigureOut">
              <a:rPr lang="en-US" smtClean="0"/>
              <a:t>8/12/2022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87193"/>
      </p:ext>
    </p:extLst>
  </p:cSld>
  <p:clrMapOvr>
    <a:masterClrMapping/>
  </p:clrMapOvr>
  <p:transition>
    <p:fade/>
  </p:transition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  <a:endParaRPr lang="en-US" dirty="0"/>
          </a:p>
        </p:txBody>
      </p:sp>
      <p:sp>
        <p:nvSpPr>
          <p:cNvPr id="5" name="Slide Title"/>
          <p:cNvSpPr>
            <a:spLocks noGrp="1"/>
          </p:cNvSpPr>
          <p:nvPr>
            <p:ph type="title"/>
          </p:nvPr>
        </p:nvSpPr>
        <p:spPr>
          <a:xfrm>
            <a:off x="583842" y="460552"/>
            <a:ext cx="11037611" cy="914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Bullet text_left"/>
          <p:cNvSpPr>
            <a:spLocks noGrp="1"/>
          </p:cNvSpPr>
          <p:nvPr>
            <p:ph sz="half" idx="2"/>
          </p:nvPr>
        </p:nvSpPr>
        <p:spPr>
          <a:xfrm>
            <a:off x="583842" y="1525588"/>
            <a:ext cx="5120640" cy="4533380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228600" indent="-228600">
              <a:lnSpc>
                <a:spcPct val="95000"/>
              </a:lnSpc>
              <a:spcBef>
                <a:spcPts val="1000"/>
              </a:spcBef>
              <a:buClr>
                <a:schemeClr val="tx2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1pPr>
            <a:lvl2pPr marL="475488" indent="-228600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 marL="704088" indent="-15544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905256" indent="-15544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Bullet text_left"/>
          <p:cNvSpPr>
            <a:spLocks noGrp="1"/>
          </p:cNvSpPr>
          <p:nvPr>
            <p:ph sz="half" idx="12"/>
          </p:nvPr>
        </p:nvSpPr>
        <p:spPr>
          <a:xfrm>
            <a:off x="6500813" y="1525588"/>
            <a:ext cx="5120640" cy="4533380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228600" indent="-228600">
              <a:lnSpc>
                <a:spcPct val="95000"/>
              </a:lnSpc>
              <a:spcBef>
                <a:spcPts val="1000"/>
              </a:spcBef>
              <a:buClr>
                <a:schemeClr val="tx2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1pPr>
            <a:lvl2pPr marL="475488" indent="-228600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 marL="704088" indent="-15544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905256" indent="-15544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3"/>
          </p:nvPr>
        </p:nvSpPr>
        <p:spPr>
          <a:xfrm>
            <a:off x="-2996629" y="6356350"/>
            <a:ext cx="2843213" cy="365125"/>
          </a:xfrm>
        </p:spPr>
        <p:txBody>
          <a:bodyPr/>
          <a:lstStyle/>
          <a:p>
            <a:fld id="{8F2A6A3B-A6C9-4C0C-BBE8-3BEF53BED0C3}" type="datetimeFigureOut">
              <a:rPr lang="en-US" smtClean="0"/>
              <a:t>8/12/2022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03669"/>
      </p:ext>
    </p:extLst>
  </p:cSld>
  <p:clrMapOvr>
    <a:masterClrMapping/>
  </p:clrMapOvr>
  <p:transition>
    <p:fade/>
  </p:transition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  <a:endParaRPr lang="en-US" dirty="0"/>
          </a:p>
        </p:txBody>
      </p:sp>
      <p:sp>
        <p:nvSpPr>
          <p:cNvPr id="5" name="Sub-title_column 3"/>
          <p:cNvSpPr>
            <a:spLocks noGrp="1"/>
          </p:cNvSpPr>
          <p:nvPr>
            <p:ph type="body" sz="quarter" idx="16"/>
          </p:nvPr>
        </p:nvSpPr>
        <p:spPr>
          <a:xfrm>
            <a:off x="8289002" y="1525707"/>
            <a:ext cx="3345117" cy="776499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85000"/>
              </a:lnSpc>
              <a:buNone/>
              <a:defRPr sz="2800">
                <a:solidFill>
                  <a:srgbClr val="4D4D4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ub-title_column 2"/>
          <p:cNvSpPr>
            <a:spLocks noGrp="1"/>
          </p:cNvSpPr>
          <p:nvPr>
            <p:ph type="body" sz="quarter" idx="14"/>
          </p:nvPr>
        </p:nvSpPr>
        <p:spPr>
          <a:xfrm>
            <a:off x="4438649" y="1525707"/>
            <a:ext cx="3374116" cy="776499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85000"/>
              </a:lnSpc>
              <a:buNone/>
              <a:defRPr sz="2800">
                <a:solidFill>
                  <a:srgbClr val="4D4D4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ub-title_column 1"/>
          <p:cNvSpPr>
            <a:spLocks noGrp="1"/>
          </p:cNvSpPr>
          <p:nvPr>
            <p:ph type="body" sz="quarter" idx="12"/>
          </p:nvPr>
        </p:nvSpPr>
        <p:spPr>
          <a:xfrm>
            <a:off x="584737" y="1525707"/>
            <a:ext cx="3402012" cy="776499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85000"/>
              </a:lnSpc>
              <a:buNone/>
              <a:defRPr sz="2800">
                <a:solidFill>
                  <a:srgbClr val="4D4D4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lide Title"/>
          <p:cNvSpPr>
            <a:spLocks noGrp="1"/>
          </p:cNvSpPr>
          <p:nvPr>
            <p:ph type="title"/>
          </p:nvPr>
        </p:nvSpPr>
        <p:spPr>
          <a:xfrm>
            <a:off x="585216" y="460552"/>
            <a:ext cx="11035714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_column 2"/>
          <p:cNvSpPr>
            <a:spLocks noGrp="1"/>
          </p:cNvSpPr>
          <p:nvPr>
            <p:ph sz="half" idx="20"/>
          </p:nvPr>
        </p:nvSpPr>
        <p:spPr>
          <a:xfrm>
            <a:off x="582848" y="2560972"/>
            <a:ext cx="3337560" cy="360123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228600" indent="-228600">
              <a:lnSpc>
                <a:spcPct val="95000"/>
              </a:lnSpc>
              <a:spcBef>
                <a:spcPts val="1000"/>
              </a:spcBef>
              <a:buClr>
                <a:schemeClr val="tx2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rgbClr val="4D4D4F"/>
                </a:solidFill>
              </a:defRPr>
            </a:lvl1pPr>
            <a:lvl2pPr marL="475488" indent="-228600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marL="685800" indent="-15544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688975" algn="l"/>
              </a:tabLst>
              <a:defRPr sz="1600">
                <a:solidFill>
                  <a:schemeClr val="tx1"/>
                </a:solidFill>
              </a:defRPr>
            </a:lvl3pPr>
            <a:lvl4pPr marL="886968" indent="-15544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_column 2"/>
          <p:cNvSpPr>
            <a:spLocks noGrp="1"/>
          </p:cNvSpPr>
          <p:nvPr>
            <p:ph sz="half" idx="21"/>
          </p:nvPr>
        </p:nvSpPr>
        <p:spPr>
          <a:xfrm>
            <a:off x="4434154" y="2560972"/>
            <a:ext cx="3337560" cy="360123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228600" indent="-228600">
              <a:lnSpc>
                <a:spcPct val="95000"/>
              </a:lnSpc>
              <a:spcBef>
                <a:spcPts val="1000"/>
              </a:spcBef>
              <a:buClr>
                <a:schemeClr val="tx2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475488" indent="-228600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marL="685800" indent="-15544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688975" algn="l"/>
              </a:tabLst>
              <a:defRPr sz="1600">
                <a:solidFill>
                  <a:schemeClr val="tx1"/>
                </a:solidFill>
              </a:defRPr>
            </a:lvl3pPr>
            <a:lvl4pPr marL="886968" indent="-15544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_column 2"/>
          <p:cNvSpPr>
            <a:spLocks noGrp="1"/>
          </p:cNvSpPr>
          <p:nvPr>
            <p:ph sz="half" idx="22"/>
          </p:nvPr>
        </p:nvSpPr>
        <p:spPr>
          <a:xfrm>
            <a:off x="8283370" y="2560972"/>
            <a:ext cx="3337560" cy="360123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228600" indent="-228600">
              <a:lnSpc>
                <a:spcPct val="95000"/>
              </a:lnSpc>
              <a:spcBef>
                <a:spcPts val="1000"/>
              </a:spcBef>
              <a:buClr>
                <a:schemeClr val="tx2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475488" indent="-228600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marL="685800" indent="-15544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688975" algn="l"/>
              </a:tabLst>
              <a:defRPr sz="1600">
                <a:solidFill>
                  <a:schemeClr val="tx1"/>
                </a:solidFill>
              </a:defRPr>
            </a:lvl3pPr>
            <a:lvl4pPr marL="886968" indent="-15544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3"/>
          </p:nvPr>
        </p:nvSpPr>
        <p:spPr>
          <a:xfrm>
            <a:off x="-3119919" y="6356350"/>
            <a:ext cx="2843213" cy="365125"/>
          </a:xfrm>
        </p:spPr>
        <p:txBody>
          <a:bodyPr/>
          <a:lstStyle/>
          <a:p>
            <a:fld id="{B4E2EE95-4511-40DC-8811-39B6C5014E5F}" type="datetimeFigureOut">
              <a:rPr lang="en-US" smtClean="0"/>
              <a:t>8/12/2022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38344"/>
      </p:ext>
    </p:extLst>
  </p:cSld>
  <p:clrMapOvr>
    <a:masterClrMapping/>
  </p:clrMapOvr>
  <p:transition>
    <p:fade/>
  </p:transition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>
          <a:xfrm>
            <a:off x="-3068549" y="6356350"/>
            <a:ext cx="2843213" cy="365125"/>
          </a:xfrm>
        </p:spPr>
        <p:txBody>
          <a:bodyPr/>
          <a:lstStyle/>
          <a:p>
            <a:fld id="{BA761656-1249-4F38-99F8-ACF2559DA4D2}" type="datetimeFigureOut">
              <a:rPr lang="en-US" smtClean="0"/>
              <a:t>8/12/2022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09873"/>
      </p:ext>
    </p:extLst>
  </p:cSld>
  <p:clrMapOvr>
    <a:masterClrMapping/>
  </p:clrMapOvr>
  <p:transition>
    <p:fade/>
  </p:transition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>
          <a:xfrm>
            <a:off x="-3017177" y="6356350"/>
            <a:ext cx="2843213" cy="365125"/>
          </a:xfrm>
        </p:spPr>
        <p:txBody>
          <a:bodyPr/>
          <a:lstStyle/>
          <a:p>
            <a:fld id="{C21F6912-E12D-42E4-A1B4-78CBD40CB479}" type="datetimeFigureOut">
              <a:rPr lang="en-US" smtClean="0"/>
              <a:t>8/12/2022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66261"/>
      </p:ext>
    </p:extLst>
  </p:cSld>
  <p:clrMapOvr>
    <a:masterClrMapping/>
  </p:clrMapOvr>
  <p:transition>
    <p:fade/>
  </p:transition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1.jp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13.pn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1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1.jp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9" Type="http://schemas.openxmlformats.org/officeDocument/2006/relationships/image" Target="../media/image14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 hidden="1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3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138E8-3F3E-4DC5-A5FA-50868B94627A}" type="datetimeFigureOut">
              <a:rPr lang="en-US" smtClean="0"/>
              <a:t>8/12/2022</a:t>
            </a:fld>
            <a:endParaRPr lang="en-US" dirty="0"/>
          </a:p>
        </p:txBody>
      </p:sp>
      <p:sp>
        <p:nvSpPr>
          <p:cNvPr id="11" name="Bullet text"/>
          <p:cNvSpPr>
            <a:spLocks noGrp="1" noChangeArrowheads="1"/>
          </p:cNvSpPr>
          <p:nvPr>
            <p:ph type="body" idx="1"/>
          </p:nvPr>
        </p:nvSpPr>
        <p:spPr bwMode="auto">
          <a:xfrm>
            <a:off x="583842" y="1534473"/>
            <a:ext cx="11022371" cy="4767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8371" name="Slide Title"/>
          <p:cNvSpPr>
            <a:spLocks noGrp="1" noChangeArrowheads="1"/>
          </p:cNvSpPr>
          <p:nvPr>
            <p:ph type="title"/>
          </p:nvPr>
        </p:nvSpPr>
        <p:spPr bwMode="auto">
          <a:xfrm>
            <a:off x="583842" y="460552"/>
            <a:ext cx="11022371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Footer_page number"/>
          <p:cNvSpPr txBox="1">
            <a:spLocks/>
          </p:cNvSpPr>
          <p:nvPr/>
        </p:nvSpPr>
        <p:spPr>
          <a:xfrm>
            <a:off x="9897959" y="6556249"/>
            <a:ext cx="1840451" cy="269820"/>
          </a:xfrm>
          <a:prstGeom prst="rect">
            <a:avLst/>
          </a:prstGeom>
        </p:spPr>
        <p:txBody>
          <a:bodyPr wrap="square" lIns="121899" tIns="60949" rIns="121899" bIns="60949" anchor="ctr">
            <a:no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49D3042-9933-4C71-BBE3-FA9237566B45}" type="slidenum">
              <a:rPr lang="en-US" sz="1000" kern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lang="en-US" sz="1100" kern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ooter_copyright"/>
          <p:cNvSpPr txBox="1">
            <a:spLocks/>
          </p:cNvSpPr>
          <p:nvPr/>
        </p:nvSpPr>
        <p:spPr>
          <a:xfrm>
            <a:off x="9080500" y="6542102"/>
            <a:ext cx="2744799" cy="304221"/>
          </a:xfrm>
          <a:prstGeom prst="rect">
            <a:avLst/>
          </a:prstGeom>
        </p:spPr>
        <p:txBody>
          <a:bodyPr wrap="square" lIns="121899" tIns="60949" rIns="121899" bIns="60949" anchor="ctr">
            <a:no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900" kern="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©2020 Check Point Software Technologies</a:t>
            </a:r>
            <a:r>
              <a:rPr lang="en-US" sz="900" kern="0" baseline="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900" kern="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Ltd.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0" y="6505756"/>
            <a:ext cx="12188825" cy="324410"/>
            <a:chOff x="0" y="6505756"/>
            <a:chExt cx="12188825" cy="324410"/>
          </a:xfrm>
        </p:grpSpPr>
        <p:cxnSp>
          <p:nvCxnSpPr>
            <p:cNvPr id="94" name="Footer line"/>
            <p:cNvCxnSpPr/>
            <p:nvPr userDrawn="1"/>
          </p:nvCxnSpPr>
          <p:spPr bwMode="auto">
            <a:xfrm>
              <a:off x="0" y="6505756"/>
              <a:ext cx="12188825" cy="3837"/>
            </a:xfrm>
            <a:prstGeom prst="line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645246" y="6566316"/>
              <a:ext cx="1635304" cy="263850"/>
            </a:xfrm>
            <a:prstGeom prst="rect">
              <a:avLst/>
            </a:prstGeom>
          </p:spPr>
        </p:pic>
      </p:grp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5934456" y="6536175"/>
            <a:ext cx="3097481" cy="3024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 [Internal Use] for Check Point employees​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71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91" r:id="rId2"/>
    <p:sldLayoutId id="2147483892" r:id="rId3"/>
    <p:sldLayoutId id="2147483880" r:id="rId4"/>
    <p:sldLayoutId id="2147483882" r:id="rId5"/>
    <p:sldLayoutId id="2147483883" r:id="rId6"/>
    <p:sldLayoutId id="2147483884" r:id="rId7"/>
    <p:sldLayoutId id="2147483885" r:id="rId8"/>
    <p:sldLayoutId id="2147483879" r:id="rId9"/>
    <p:sldLayoutId id="2147483889" r:id="rId10"/>
    <p:sldLayoutId id="2147483886" r:id="rId11"/>
    <p:sldLayoutId id="2147483890" r:id="rId12"/>
    <p:sldLayoutId id="2147483893" r:id="rId13"/>
    <p:sldLayoutId id="2147483895" r:id="rId14"/>
  </p:sldLayoutIdLst>
  <p:transition>
    <p:fade/>
  </p:transition>
  <p:hf sldNum="0" hd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400" b="0">
          <a:solidFill>
            <a:schemeClr val="bg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00" b="1">
          <a:solidFill>
            <a:srgbClr val="4E4E4E"/>
          </a:solidFill>
          <a:latin typeface="Helvetica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00" b="1">
          <a:solidFill>
            <a:srgbClr val="4E4E4E"/>
          </a:solidFill>
          <a:latin typeface="Helvetica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00" b="1">
          <a:solidFill>
            <a:srgbClr val="4E4E4E"/>
          </a:solidFill>
          <a:latin typeface="Helvetica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00" b="1">
          <a:solidFill>
            <a:srgbClr val="4E4E4E"/>
          </a:solidFill>
          <a:latin typeface="Helvetica" pitchFamily="34" charset="0"/>
        </a:defRPr>
      </a:lvl5pPr>
      <a:lvl6pPr marL="609493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00" b="1">
          <a:solidFill>
            <a:srgbClr val="4E4E4E"/>
          </a:solidFill>
          <a:latin typeface="Helvetica" pitchFamily="34" charset="0"/>
        </a:defRPr>
      </a:lvl6pPr>
      <a:lvl7pPr marL="1218987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00" b="1">
          <a:solidFill>
            <a:srgbClr val="4E4E4E"/>
          </a:solidFill>
          <a:latin typeface="Helvetica" pitchFamily="34" charset="0"/>
        </a:defRPr>
      </a:lvl7pPr>
      <a:lvl8pPr marL="182848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00" b="1">
          <a:solidFill>
            <a:srgbClr val="4E4E4E"/>
          </a:solidFill>
          <a:latin typeface="Helvetica" pitchFamily="34" charset="0"/>
        </a:defRPr>
      </a:lvl8pPr>
      <a:lvl9pPr marL="2437973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00" b="1">
          <a:solidFill>
            <a:srgbClr val="4E4E4E"/>
          </a:solidFill>
          <a:latin typeface="Helvetica" pitchFamily="34" charset="0"/>
        </a:defRPr>
      </a:lvl9pPr>
    </p:titleStyle>
    <p:bodyStyle>
      <a:lvl1pPr marL="228600" indent="-228600" algn="l" rtl="0" eaLnBrk="1" fontAlgn="base" hangingPunct="1">
        <a:lnSpc>
          <a:spcPct val="95000"/>
        </a:lnSpc>
        <a:spcBef>
          <a:spcPts val="1000"/>
        </a:spcBef>
        <a:spcAft>
          <a:spcPct val="0"/>
        </a:spcAft>
        <a:buClr>
          <a:schemeClr val="tx2"/>
        </a:buClr>
        <a:buSzPct val="85000"/>
        <a:buFont typeface="Arial" panose="020B0604020202020204" pitchFamily="34" charset="0"/>
        <a:buChar char="•"/>
        <a:defRPr lang="en-US" sz="28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itchFamily="34" charset="0"/>
        </a:defRPr>
      </a:lvl1pPr>
      <a:lvl2pPr marL="576072" indent="-228600" algn="l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•"/>
        <a:defRPr lang="en-US" sz="2400" dirty="0" smtClean="0">
          <a:solidFill>
            <a:schemeClr val="tx1"/>
          </a:solidFill>
          <a:latin typeface="Arial" panose="020B0604020202020204" pitchFamily="34" charset="0"/>
        </a:defRPr>
      </a:lvl2pPr>
      <a:lvl3pPr marL="886968" indent="-228600" algn="l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•"/>
        <a:defRPr lang="en-US" sz="2000" dirty="0" smtClean="0">
          <a:solidFill>
            <a:schemeClr val="tx1"/>
          </a:solidFill>
          <a:latin typeface="Arial" panose="020B0604020202020204" pitchFamily="34" charset="0"/>
        </a:defRPr>
      </a:lvl3pPr>
      <a:lvl4pPr marL="1170432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̶"/>
        <a:defRPr lang="en-US" sz="1800" dirty="0" smtClean="0">
          <a:solidFill>
            <a:schemeClr val="tx1"/>
          </a:solidFill>
          <a:latin typeface="+mn-lt"/>
        </a:defRPr>
      </a:lvl4pPr>
      <a:lvl5pPr marL="1463040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̶"/>
        <a:defRPr lang="en-US" sz="1600" baseline="0" dirty="0" smtClean="0">
          <a:solidFill>
            <a:schemeClr val="tx1"/>
          </a:solidFill>
          <a:latin typeface="+mn-lt"/>
        </a:defRPr>
      </a:lvl5pPr>
      <a:lvl6pPr marL="3352213" indent="-30474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100">
          <a:solidFill>
            <a:schemeClr val="tx1"/>
          </a:solidFill>
          <a:latin typeface="+mn-lt"/>
        </a:defRPr>
      </a:lvl6pPr>
      <a:lvl7pPr marL="3961707" indent="-30474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100">
          <a:solidFill>
            <a:schemeClr val="tx1"/>
          </a:solidFill>
          <a:latin typeface="+mn-lt"/>
        </a:defRPr>
      </a:lvl7pPr>
      <a:lvl8pPr marL="4571200" indent="-30474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100">
          <a:solidFill>
            <a:schemeClr val="tx1"/>
          </a:solidFill>
          <a:latin typeface="+mn-lt"/>
        </a:defRPr>
      </a:lvl8pPr>
      <a:lvl9pPr marL="5180693" indent="-30474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3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24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1st signs of the virus – January 2020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24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799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1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861F8-B411-4064-828B-E729617C59E5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013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 [Internal Use] for Check Point employees​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9013" y="6356352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91258-ACF6-46FE-AF60-9425A892E48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50" b="3302"/>
          <a:stretch/>
        </p:blipFill>
        <p:spPr>
          <a:xfrm>
            <a:off x="1" y="6267670"/>
            <a:ext cx="12188825" cy="6067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6433087"/>
            <a:ext cx="1442983" cy="2432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9" r="18421"/>
          <a:stretch/>
        </p:blipFill>
        <p:spPr>
          <a:xfrm>
            <a:off x="10203678" y="161932"/>
            <a:ext cx="1623701" cy="86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15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rgbClr val="E45785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99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9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9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1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861F8-B411-4064-828B-E729617C59E5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013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 [Internal Use] for Check Point employees​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9013" y="6356352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91258-ACF6-46FE-AF60-9425A892E48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50" b="3302"/>
          <a:stretch/>
        </p:blipFill>
        <p:spPr>
          <a:xfrm>
            <a:off x="1" y="6267670"/>
            <a:ext cx="12188825" cy="6067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6433087"/>
            <a:ext cx="1442983" cy="243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167679" y="355858"/>
            <a:ext cx="1481734" cy="835159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24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5207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 baseline="0">
          <a:solidFill>
            <a:srgbClr val="00B0F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99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9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9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research.checkpoint.com/2022/airdrop-process-of-apecoin-cryptocurrency-found-vulnerable-led-to-theft-of-millions-of-dollars-in-nft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cnbc.com/2021/11/19/over-10-billion-lost-to-defi-scams-and-thefts-in-2021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jpeg"/><Relationship Id="rId4" Type="http://schemas.openxmlformats.org/officeDocument/2006/relationships/hyperlink" Target="https://levyathan-index.medium.com/post-mortem-levyathan-c3ff7f9a6f65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zengo.com/the-badgerdao-hack-what-really-happened-and-why-it-matters/" TargetMode="External"/><Relationship Id="rId4" Type="http://schemas.openxmlformats.org/officeDocument/2006/relationships/hyperlink" Target="https://www.coindesk.com/tech/2021/12/16/after-130m-hack-badgers-restitution-plan-tests-limits-of-dao-governance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oindesk.com/tech/2022/04/01/ola-finance-says-attackers-stole-47m-in-re-entrancy-exploit/" TargetMode="External"/><Relationship Id="rId5" Type="http://schemas.openxmlformats.org/officeDocument/2006/relationships/hyperlink" Target="https://cointelegraph.com/news/defi-protocol-grim-finance-lost-30m-in-5x-reentrancy-hack" TargetMode="External"/><Relationship Id="rId4" Type="http://schemas.openxmlformats.org/officeDocument/2006/relationships/hyperlink" Target="https://cryptopotato.com/over-80-million-stolen-from-defi-lender-rari-capital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OpenZeppelin/openzeppelin-contracts/blob/master/contracts/security/ReentrancyGuard.so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therscan.io/address/0xd152f549545093347a162dce210e7293f1452150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opensea.io/collection/nft-idiots-club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etherscan.io/address/0xf42c318dbfbaab0eee040279c6a2588fa01a961d" TargetMode="External"/><Relationship Id="rId4" Type="http://schemas.openxmlformats.org/officeDocument/2006/relationships/hyperlink" Target="https://cointelegraph.com/news/akudreams-dev-team-locks-up-34m-due-to-smart-contract-bug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rinkeby.etherscan.io/address/0xe8C55f0B2EBE03Cc7de0110e2d0ed2D2E3cd8c46" TargetMode="External"/><Relationship Id="rId5" Type="http://schemas.openxmlformats.org/officeDocument/2006/relationships/hyperlink" Target="https://infura.io/" TargetMode="External"/><Relationship Id="rId4" Type="http://schemas.openxmlformats.org/officeDocument/2006/relationships/hyperlink" Target="https://infura.io/login?redirect=%2Fdashboar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bscscan.com/address/0x8ed9c7e4d8dfe480584cc7ef45742ac302ba27d7#code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bscscan.com/address/0x8ed9c7e4d8dfe480584cc7ef45742ac302ba27d7#cod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oneypot-crypto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rinkeby.etherscan.io/" TargetMode="External"/><Relationship Id="rId4" Type="http://schemas.openxmlformats.org/officeDocument/2006/relationships/hyperlink" Target="https://etherscan.io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354"/>
            <a:ext cx="12188825" cy="6857929"/>
          </a:xfrm>
          <a:prstGeom prst="rect">
            <a:avLst/>
          </a:prstGeom>
        </p:spPr>
      </p:pic>
      <p:sp>
        <p:nvSpPr>
          <p:cNvPr id="3" name="Date Placeholder 2" hidden="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70937" y="3289882"/>
            <a:ext cx="7093892" cy="3291839"/>
          </a:xfrm>
        </p:spPr>
        <p:txBody>
          <a:bodyPr/>
          <a:lstStyle/>
          <a:p>
            <a:r>
              <a:rPr lang="en-US" sz="6000" b="0" spc="300" dirty="0">
                <a:solidFill>
                  <a:srgbClr val="00B0F0"/>
                </a:solidFill>
              </a:rPr>
              <a:t>Crypto 101</a:t>
            </a:r>
          </a:p>
          <a:p>
            <a:endParaRPr lang="en-US" sz="4400" b="0" spc="300" dirty="0">
              <a:solidFill>
                <a:srgbClr val="00B0F0"/>
              </a:solidFill>
            </a:endParaRPr>
          </a:p>
          <a:p>
            <a:r>
              <a:rPr lang="en-US" sz="2400" b="0" spc="300" dirty="0">
                <a:solidFill>
                  <a:srgbClr val="00B0F0"/>
                </a:solidFill>
              </a:rPr>
              <a:t>Oded Vanunu</a:t>
            </a:r>
          </a:p>
          <a:p>
            <a:r>
              <a:rPr lang="en-US" sz="2400" b="0" spc="300" dirty="0">
                <a:solidFill>
                  <a:srgbClr val="00B0F0"/>
                </a:solidFill>
              </a:rPr>
              <a:t>Dikla Barda</a:t>
            </a:r>
          </a:p>
          <a:p>
            <a:r>
              <a:rPr lang="en-US" sz="2400" b="0" spc="300" dirty="0">
                <a:solidFill>
                  <a:srgbClr val="00B0F0"/>
                </a:solidFill>
              </a:rPr>
              <a:t>Roman Zaikin</a:t>
            </a:r>
          </a:p>
          <a:p>
            <a:r>
              <a:rPr lang="en-US" sz="2400" b="0" spc="300" dirty="0" err="1">
                <a:solidFill>
                  <a:srgbClr val="00B0F0"/>
                </a:solidFill>
              </a:rPr>
              <a:t>Liad</a:t>
            </a:r>
            <a:r>
              <a:rPr lang="en-US" sz="2400" b="0" spc="300" dirty="0">
                <a:solidFill>
                  <a:srgbClr val="00B0F0"/>
                </a:solidFill>
              </a:rPr>
              <a:t> Mizrachi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937" y="6488016"/>
            <a:ext cx="1182687" cy="1993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59" y="90470"/>
            <a:ext cx="2351314" cy="219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3364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D01 – Flash Loan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30529" y="1820809"/>
            <a:ext cx="10850880" cy="36914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DeFi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refers to </a:t>
            </a:r>
            <a:r>
              <a:rPr lang="en-US" sz="2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financial applications built on blockchain technology that enable digital transactions between multiple parties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The blockchain is essentially a public ledger for digital assets, including cryptocurrencies. </a:t>
            </a:r>
            <a:r>
              <a:rPr lang="en-US" sz="2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DeFi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can involve </a:t>
            </a:r>
            <a:r>
              <a:rPr lang="en-US" sz="2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lending crypto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sending crypto, or stake crypto.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https://research.checkpoint.com/2022/airdrop-process-of-apecoin-cryptocurrency-found-vulnerable-led-to-theft-of-millions-of-dollars-in-nfts/</a:t>
            </a:r>
            <a:endParaRPr lang="en-US" sz="2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94073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D01 – Flash Loan Attack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30529" y="1913353"/>
            <a:ext cx="10850880" cy="27420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b="0" i="0" dirty="0">
                <a:solidFill>
                  <a:srgbClr val="000000"/>
                </a:solidFill>
                <a:effectLst/>
                <a:latin typeface="DIN"/>
              </a:rPr>
              <a:t>A Flash loan is a method of </a:t>
            </a:r>
            <a:r>
              <a:rPr lang="en-US" sz="2600" b="1" i="0" dirty="0">
                <a:solidFill>
                  <a:srgbClr val="000000"/>
                </a:solidFill>
                <a:effectLst/>
                <a:latin typeface="DIN"/>
              </a:rPr>
              <a:t>lending and returning the loan on a single transaction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DIN"/>
              </a:rPr>
              <a:t> in the blockchain network.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br>
              <a:rPr lang="en-US" sz="2600" dirty="0">
                <a:solidFill>
                  <a:srgbClr val="000000"/>
                </a:solidFill>
              </a:rPr>
            </a:br>
            <a:r>
              <a:rPr lang="en-US" sz="2600" b="0" i="0" dirty="0">
                <a:solidFill>
                  <a:srgbClr val="000000"/>
                </a:solidFill>
                <a:effectLst/>
                <a:latin typeface="DIN"/>
              </a:rPr>
              <a:t>In practice, the </a:t>
            </a:r>
            <a:r>
              <a:rPr lang="en-US" sz="2600" b="1" i="0" dirty="0">
                <a:solidFill>
                  <a:srgbClr val="000000"/>
                </a:solidFill>
                <a:effectLst/>
                <a:latin typeface="DIN"/>
              </a:rPr>
              <a:t>borrower has to return the loan before the end of the block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DIN"/>
              </a:rPr>
              <a:t> (which takes a few seconds), and failing to do so, the loan will fail and the money will be returned to the loner.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75965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D01 – Flash Loan Attack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80570" y="1792604"/>
            <a:ext cx="10850880" cy="35711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Demo using the Flash Loan Contract:</a:t>
            </a:r>
          </a:p>
          <a:p>
            <a:pPr marL="514350" indent="-5143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AutoNum type="arabicPeriod"/>
            </a:pPr>
            <a:r>
              <a:rPr lang="en-US" sz="2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WhoIsTheOwner</a:t>
            </a:r>
            <a:endParaRPr lang="en-US" sz="2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AutoNum type="arabicPeriod"/>
            </a:pP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Hack Defi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600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https://www.cnbc.com/2021/11/19/over-10-billion-lost-to-defi-scams-and-thefts-in-2021.html</a:t>
            </a:r>
            <a:endParaRPr lang="en-US" sz="2600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600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70253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D01 – Flash Loan Attack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30529" y="2227961"/>
            <a:ext cx="10850880" cy="33659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to stay protected?</a:t>
            </a:r>
          </a:p>
          <a:p>
            <a:pPr marL="514350" indent="-5143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AutoNum type="arabicPeriod"/>
            </a:pPr>
            <a:r>
              <a:rPr lang="en-US" sz="2600" b="1" dirty="0">
                <a:solidFill>
                  <a:srgbClr val="000000"/>
                </a:solidFill>
                <a:latin typeface="arial" panose="020B0604020202020204" pitchFamily="34" charset="0"/>
              </a:rPr>
              <a:t>Never rely on a balance</a:t>
            </a: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</a:rPr>
              <a:t>, don't try to convince people to invest more for benefits.</a:t>
            </a:r>
          </a:p>
          <a:p>
            <a:pPr marL="514350" indent="-5143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AutoNum type="arabicPeriod"/>
            </a:pP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</a:rPr>
              <a:t>Deposited balance may easily get withdrawn, </a:t>
            </a:r>
            <a:r>
              <a:rPr lang="en-US" sz="2600" b="1" dirty="0">
                <a:solidFill>
                  <a:srgbClr val="000000"/>
                </a:solidFill>
                <a:latin typeface="arial" panose="020B0604020202020204" pitchFamily="34" charset="0"/>
              </a:rPr>
              <a:t>don't encourage invest more by bonuses for investment</a:t>
            </a: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</a:rPr>
              <a:t>. The attacker will steal just the bonus.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600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30275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1338641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D02 - Smart Contract Insecure Design</a:t>
            </a:r>
            <a:endParaRPr lang="en-US" sz="6000" dirty="0">
              <a:latin typeface="Calibri" panose="020F0502020204030204" pitchFamily="34" charset="0"/>
            </a:endParaRP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30529" y="2076274"/>
            <a:ext cx="10850880" cy="305314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 rtl="0"/>
            <a:r>
              <a:rPr lang="en-US" sz="2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Smart contracts are a relatively new technology and application development through smart contracts is less common compared to website development.</a:t>
            </a:r>
          </a:p>
          <a:p>
            <a:pPr algn="l" rtl="0"/>
            <a:endParaRPr lang="en-US" sz="2600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l" rtl="0"/>
            <a:r>
              <a:rPr lang="en-US" sz="2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Due to the lack of knowledge and </a:t>
            </a:r>
            <a:r>
              <a:rPr lang="en-US" sz="26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lack of an methodology, many Contracts contains a logical bugs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that cause the contract to be breached.</a:t>
            </a:r>
          </a:p>
        </p:txBody>
      </p:sp>
    </p:spTree>
    <p:extLst>
      <p:ext uri="{BB962C8B-B14F-4D97-AF65-F5344CB8AC3E}">
        <p14:creationId xmlns:p14="http://schemas.microsoft.com/office/powerpoint/2010/main" val="239505717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1338641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D02 - Smart Contract Insecure Design</a:t>
            </a:r>
            <a:endParaRPr lang="en-US" sz="6000" dirty="0">
              <a:latin typeface="Calibri" panose="020F0502020204030204" pitchFamily="34" charset="0"/>
            </a:endParaRP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30529" y="1784319"/>
            <a:ext cx="10850880" cy="425347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 rtl="0"/>
            <a:r>
              <a:rPr lang="en-US" sz="2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For example </a:t>
            </a:r>
            <a:r>
              <a:rPr lang="en-US" sz="2600" b="1" dirty="0" err="1">
                <a:solidFill>
                  <a:srgbClr val="000000"/>
                </a:solidFill>
                <a:latin typeface="Alef" panose="00000500000000000000" pitchFamily="2" charset="-79"/>
              </a:rPr>
              <a:t>Levyathan</a:t>
            </a:r>
            <a:r>
              <a:rPr lang="en-US" sz="2600" b="1" dirty="0">
                <a:solidFill>
                  <a:srgbClr val="00000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</a:rPr>
              <a:t> Protocol </a:t>
            </a:r>
            <a:r>
              <a:rPr lang="en-US" sz="2600" dirty="0">
                <a:solidFill>
                  <a:srgbClr val="00000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</a:rPr>
              <a:t>Hack:</a:t>
            </a:r>
          </a:p>
          <a:p>
            <a:pPr algn="l" rtl="0"/>
            <a:endParaRPr lang="en-US" sz="2600" b="0" i="0" dirty="0">
              <a:solidFill>
                <a:srgbClr val="000000"/>
              </a:solidFill>
              <a:latin typeface="Alef" panose="00000500000000000000" pitchFamily="2" charset="-79"/>
            </a:endParaRPr>
          </a:p>
          <a:p>
            <a:pPr algn="l" rtl="0"/>
            <a:endParaRPr lang="en-US" sz="2600" dirty="0">
              <a:solidFill>
                <a:srgbClr val="000000"/>
              </a:solidFill>
              <a:effectLst/>
              <a:latin typeface="Alef" panose="00000500000000000000" pitchFamily="2" charset="-79"/>
            </a:endParaRPr>
          </a:p>
          <a:p>
            <a:pPr algn="l" rtl="0"/>
            <a:endParaRPr lang="en-US" sz="2600" b="0" i="0" dirty="0">
              <a:solidFill>
                <a:srgbClr val="000000"/>
              </a:solidFill>
              <a:latin typeface="Alef" panose="00000500000000000000" pitchFamily="2" charset="-79"/>
            </a:endParaRPr>
          </a:p>
          <a:p>
            <a:pPr algn="l" rtl="0"/>
            <a:endParaRPr lang="en-US" sz="2600" dirty="0">
              <a:solidFill>
                <a:srgbClr val="000000"/>
              </a:solidFill>
              <a:latin typeface="Alef" panose="00000500000000000000" pitchFamily="2" charset="-79"/>
            </a:endParaRPr>
          </a:p>
          <a:p>
            <a:pPr algn="l" rtl="0"/>
            <a:endParaRPr lang="en-US" sz="2600" b="0" i="0" dirty="0">
              <a:solidFill>
                <a:srgbClr val="000000"/>
              </a:solidFill>
              <a:latin typeface="Alef" panose="00000500000000000000" pitchFamily="2" charset="-79"/>
            </a:endParaRPr>
          </a:p>
          <a:p>
            <a:pPr algn="l" rtl="0"/>
            <a:endParaRPr lang="en-US" sz="2600" b="0" i="0" dirty="0">
              <a:solidFill>
                <a:srgbClr val="000000"/>
              </a:solidFill>
              <a:latin typeface="Alef" panose="00000500000000000000" pitchFamily="2" charset="-79"/>
            </a:endParaRPr>
          </a:p>
          <a:p>
            <a:pPr algn="l" rtl="0"/>
            <a:r>
              <a:rPr lang="en-US" sz="2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hlinkClick r:id="rId4"/>
              </a:rPr>
              <a:t>https://levyathan-index.medium.com/post-mortem-levyathan-c3ff7f9a6f65</a:t>
            </a:r>
            <a:endParaRPr lang="en-US" sz="2600" dirty="0">
              <a:solidFill>
                <a:srgbClr val="000000"/>
              </a:solidFill>
              <a:latin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C857C8-7BFF-033C-9A46-C9DDEC1B7D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957" y="2477290"/>
            <a:ext cx="6652910" cy="26496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699102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1338641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D02 - Smart Contract Insecure Design</a:t>
            </a:r>
            <a:endParaRPr lang="en-US" sz="6000" dirty="0">
              <a:latin typeface="Calibri" panose="020F0502020204030204" pitchFamily="34" charset="0"/>
            </a:endParaRP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30529" y="2298031"/>
            <a:ext cx="10850880" cy="23329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 rtl="0"/>
            <a:r>
              <a:rPr lang="en-US" sz="2600" b="1" i="0" u="sng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Rules of thumb for the crypto developers: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Keep the code of the smart contract as </a:t>
            </a:r>
            <a:r>
              <a:rPr lang="en-US" sz="26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simple as possible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Do not put information that </a:t>
            </a:r>
            <a:r>
              <a:rPr lang="en-US" sz="26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is not relevant to the smart contract operation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into your code</a:t>
            </a:r>
            <a:r>
              <a:rPr lang="en-US" sz="2600" dirty="0">
                <a:solidFill>
                  <a:srgbClr val="000000"/>
                </a:solidFill>
                <a:latin typeface="Roboto" panose="02000000000000000000" pitchFamily="2" charset="0"/>
              </a:rPr>
              <a:t>.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Roboto" panose="02000000000000000000" pitchFamily="2" charset="0"/>
              </a:rPr>
              <a:t>Make sure you have a way in the contract to </a:t>
            </a:r>
            <a:r>
              <a:rPr lang="en-US" sz="2600" b="1" dirty="0">
                <a:solidFill>
                  <a:srgbClr val="000000"/>
                </a:solidFill>
                <a:latin typeface="Roboto" panose="02000000000000000000" pitchFamily="2" charset="0"/>
              </a:rPr>
              <a:t>fix a bug in the code</a:t>
            </a:r>
            <a:r>
              <a:rPr lang="en-US" sz="2600" dirty="0">
                <a:solidFill>
                  <a:srgbClr val="000000"/>
                </a:solidFill>
                <a:latin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119406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D03 - Client-Side Code Injections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30529" y="1942000"/>
            <a:ext cx="10850880" cy="305314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 rtl="0"/>
            <a:r>
              <a:rPr lang="en-US" sz="2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Client-side code injection attacks are very popular among websites, in this attack the attacker finds a way to </a:t>
            </a:r>
            <a:r>
              <a:rPr lang="en-US" sz="26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inject malicious script that executes JavaScript code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 rtl="0"/>
            <a:endParaRPr lang="en-US" sz="2600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 algn="l" rtl="0"/>
            <a:r>
              <a:rPr lang="en-US" sz="2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And if the victim using an Extension based wallet</a:t>
            </a:r>
            <a:r>
              <a:rPr lang="en-US" sz="26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this JavaScript code can easily hack your wallet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and steal all your funds via a single transaction</a:t>
            </a:r>
            <a:r>
              <a:rPr lang="en-US" sz="2600" dirty="0">
                <a:solidFill>
                  <a:srgbClr val="000000"/>
                </a:solidFill>
                <a:latin typeface="Roboto" panose="02000000000000000000" pitchFamily="2" charset="0"/>
              </a:rPr>
              <a:t>.</a:t>
            </a:r>
            <a:endParaRPr lang="en-US" sz="2600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53737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D03 - Client-Side Code Injections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89386" y="2211007"/>
            <a:ext cx="10850880" cy="35886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 rtl="0"/>
            <a:r>
              <a:rPr lang="en-US" sz="2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For example, badgers Dao hacked for 130m with a simple XSS:</a:t>
            </a:r>
            <a:endParaRPr lang="en-US" sz="2600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r>
              <a:rPr lang="en-US" sz="1800" u="sng" dirty="0">
                <a:solidFill>
                  <a:srgbClr val="00000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  <a:hlinkClick r:id="rId4"/>
              </a:rPr>
              <a:t>https://www.coindesk.com/tech/2021/12/16/after-130m-hack-badgers-restitution-plan-tests-limits-of-dao-governance</a:t>
            </a:r>
            <a:r>
              <a:rPr lang="he-IL" sz="1800" u="sng" dirty="0">
                <a:solidFill>
                  <a:srgbClr val="00000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  <a:hlinkClick r:id="rId4"/>
              </a:rPr>
              <a:t>/</a:t>
            </a:r>
            <a:endParaRPr lang="en-US" sz="1800" u="sng" dirty="0">
              <a:solidFill>
                <a:srgbClr val="000000"/>
              </a:solidFill>
              <a:effectLst/>
              <a:latin typeface="Alef" panose="00000500000000000000" pitchFamily="2" charset="-79"/>
              <a:ea typeface="Calibri" panose="020F0502020204030204" pitchFamily="34" charset="0"/>
              <a:cs typeface="Alef" panose="00000500000000000000" pitchFamily="2" charset="-79"/>
            </a:endParaRPr>
          </a:p>
          <a:p>
            <a:endParaRPr lang="en-US" sz="1800" u="sng" dirty="0">
              <a:solidFill>
                <a:srgbClr val="000000"/>
              </a:solidFill>
              <a:effectLst/>
              <a:latin typeface="Alef" panose="00000500000000000000" pitchFamily="2" charset="-79"/>
              <a:ea typeface="Calibri" panose="020F0502020204030204" pitchFamily="34" charset="0"/>
              <a:cs typeface="Alef" panose="00000500000000000000" pitchFamily="2" charset="-79"/>
            </a:endParaRPr>
          </a:p>
          <a:p>
            <a:r>
              <a:rPr lang="en-US" sz="1800" u="sng" dirty="0">
                <a:solidFill>
                  <a:srgbClr val="000000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  <a:hlinkClick r:id="rId5"/>
              </a:rPr>
              <a:t>https://zengo.com/the-badgerdao-hack-what-really-happened-and-why-it-matters/</a:t>
            </a:r>
            <a:endParaRPr lang="en-US" sz="1800" u="sng" dirty="0">
              <a:solidFill>
                <a:srgbClr val="000000"/>
              </a:solidFill>
              <a:latin typeface="Alef" panose="00000500000000000000" pitchFamily="2" charset="-79"/>
              <a:ea typeface="Calibri" panose="020F0502020204030204" pitchFamily="34" charset="0"/>
              <a:cs typeface="Alef" panose="00000500000000000000" pitchFamily="2" charset="-79"/>
            </a:endParaRPr>
          </a:p>
          <a:p>
            <a:endParaRPr lang="en-US" sz="1800" u="sng" dirty="0">
              <a:solidFill>
                <a:srgbClr val="000000"/>
              </a:solidFill>
              <a:latin typeface="Alef" panose="00000500000000000000" pitchFamily="2" charset="-79"/>
              <a:ea typeface="Calibri" panose="020F0502020204030204" pitchFamily="34" charset="0"/>
              <a:cs typeface="Alef" panose="00000500000000000000" pitchFamily="2" charset="-79"/>
            </a:endParaRPr>
          </a:p>
          <a:p>
            <a:r>
              <a:rPr lang="en-US" sz="2600" dirty="0">
                <a:solidFill>
                  <a:srgbClr val="000000"/>
                </a:solidFill>
                <a:latin typeface="Roboto" panose="02000000000000000000" pitchFamily="2" charset="0"/>
              </a:rPr>
              <a:t>Or our research at OpenSea, we have created an NFT which could steal all your funds:</a:t>
            </a:r>
            <a:endParaRPr lang="en-US" sz="1800" u="sng" dirty="0">
              <a:solidFill>
                <a:srgbClr val="000000"/>
              </a:solidFill>
              <a:latin typeface="Alef" panose="00000500000000000000" pitchFamily="2" charset="-79"/>
              <a:ea typeface="Calibri" panose="020F0502020204030204" pitchFamily="34" charset="0"/>
              <a:cs typeface="Alef" panose="00000500000000000000" pitchFamily="2" charset="-79"/>
            </a:endParaRPr>
          </a:p>
          <a:p>
            <a:r>
              <a:rPr lang="en-US" sz="1800" u="sng" dirty="0">
                <a:solidFill>
                  <a:srgbClr val="0563C1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https://research.checkpoint.com/2021/check-point-research-prevents-theft-of-crypto-wallets-on-opensea-the-worlds-largest-nft-marketplace/</a:t>
            </a:r>
            <a:endParaRPr lang="en-US" sz="1800" dirty="0">
              <a:effectLst/>
              <a:latin typeface="Alef" panose="00000500000000000000" pitchFamily="2" charset="-79"/>
              <a:ea typeface="Calibri" panose="020F0502020204030204" pitchFamily="34" charset="0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8413956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D03 - Client-Side Code Injections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30529" y="2034537"/>
            <a:ext cx="10850880" cy="14527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l" rtl="0"/>
            <a:r>
              <a:rPr lang="en-US" sz="26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How to stay protected?</a:t>
            </a:r>
          </a:p>
          <a:p>
            <a:pPr algn="l" rtl="0"/>
            <a:endParaRPr lang="en-US" sz="2600" dirty="0">
              <a:solidFill>
                <a:srgbClr val="000000"/>
              </a:solidFill>
              <a:effectLst/>
              <a:latin typeface="Roboto" panose="02000000000000000000" pitchFamily="2" charset="0"/>
              <a:ea typeface="Calibri" panose="020F0502020204030204" pitchFamily="34" charset="0"/>
              <a:cs typeface="Alef" panose="00000500000000000000" pitchFamily="2" charset="-79"/>
            </a:endParaRPr>
          </a:p>
          <a:p>
            <a:pPr algn="l" rtl="0"/>
            <a:r>
              <a:rPr lang="en-US" sz="26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Alef" panose="00000500000000000000" pitchFamily="2" charset="-79"/>
              </a:rPr>
              <a:t>Understand what you are signing, never sign something you do not know.</a:t>
            </a:r>
            <a:r>
              <a:rPr lang="en-US" sz="2600" dirty="0">
                <a:solidFill>
                  <a:srgbClr val="000000"/>
                </a:solidFill>
                <a:latin typeface="Roboto" panose="02000000000000000000" pitchFamily="2" charset="0"/>
                <a:ea typeface="Calibri" panose="020F0502020204030204" pitchFamily="34" charset="0"/>
                <a:cs typeface="Alef" panose="00000500000000000000" pitchFamily="2" charset="-79"/>
              </a:rPr>
              <a:t> </a:t>
            </a:r>
            <a:endParaRPr lang="en-US" sz="1800" dirty="0">
              <a:solidFill>
                <a:srgbClr val="000000"/>
              </a:solidFill>
              <a:effectLst/>
              <a:latin typeface="Alef" panose="00000500000000000000" pitchFamily="2" charset="-79"/>
              <a:ea typeface="Calibri" panose="020F0502020204030204" pitchFamily="34" charset="0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5694868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dApps TOP 10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30529" y="1749473"/>
            <a:ext cx="10850880" cy="190295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DAPPS Top 10 is a standard awareness document for blockchain developers and blockchain security teams. It represents a broad consensus about the most critical security risks to blockchain.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23377D-5C72-BF37-53FF-98A96AF3A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1007" y="3593861"/>
            <a:ext cx="6389924" cy="276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4901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D04 - Reentrancy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30529" y="1901903"/>
            <a:ext cx="10850880" cy="13456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reentrancy attack </a:t>
            </a:r>
            <a:r>
              <a:rPr lang="en-US" sz="2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occurs when a function makes an external call to another untrusted contract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Then the untrusted contract makes a recursive call back to the original function in an attempt to drain funds.</a:t>
            </a:r>
            <a:endParaRPr lang="en-US" sz="2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04805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D04 - Reentrancy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30529" y="2565675"/>
            <a:ext cx="10850880" cy="331122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</a:rPr>
              <a:t>Companies that got hacked by reentrancy: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  <a:hlinkClick r:id="rId4"/>
              </a:rPr>
              <a:t>https://cryptopotato.com/over-80-million-stolen-from-defi-lender-rari-capital/</a:t>
            </a:r>
            <a:endParaRPr lang="en-US" sz="1800" dirty="0">
              <a:effectLst/>
              <a:latin typeface="Alef" panose="00000500000000000000" pitchFamily="2" charset="-79"/>
              <a:ea typeface="Calibri" panose="020F0502020204030204" pitchFamily="34" charset="0"/>
              <a:cs typeface="Alef" panose="00000500000000000000" pitchFamily="2" charset="-79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  <a:hlinkClick r:id="rId5"/>
              </a:rPr>
              <a:t>https://cointelegraph.com/news/defi-protocol-grim-finance-lost-30m-in-5x-reentrancy-hack</a:t>
            </a:r>
            <a:endParaRPr lang="en-US" sz="1800" dirty="0">
              <a:effectLst/>
              <a:latin typeface="Alef" panose="00000500000000000000" pitchFamily="2" charset="-79"/>
              <a:ea typeface="Calibri" panose="020F0502020204030204" pitchFamily="34" charset="0"/>
              <a:cs typeface="Alef" panose="00000500000000000000" pitchFamily="2" charset="-79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  <a:hlinkClick r:id="rId6"/>
              </a:rPr>
              <a:t>https://www.coindesk.com/tech/2022/04/01/ola-finance-says-attackers-stole-47m-in-re-entrancy-exploit/</a:t>
            </a:r>
            <a:endParaRPr lang="en-US" sz="1800" dirty="0">
              <a:effectLst/>
              <a:latin typeface="Alef" panose="00000500000000000000" pitchFamily="2" charset="-79"/>
              <a:ea typeface="Calibri" panose="020F0502020204030204" pitchFamily="34" charset="0"/>
              <a:cs typeface="Alef" panose="00000500000000000000" pitchFamily="2" charset="-79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endParaRPr lang="en-US" sz="26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86802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D04 - Reentrancy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30529" y="2258785"/>
            <a:ext cx="10850880" cy="15508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dirty="0">
                <a:solidFill>
                  <a:srgbClr val="202124"/>
                </a:solidFill>
                <a:latin typeface="arial" panose="020B0604020202020204" pitchFamily="34" charset="0"/>
              </a:rPr>
              <a:t>Demo using:</a:t>
            </a:r>
          </a:p>
          <a:p>
            <a:pPr marL="514350" indent="-5143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12475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D04 - Reentrancy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668972" y="1777769"/>
            <a:ext cx="10850880" cy="430419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Protect from Reentrancy: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800" b="1" dirty="0">
              <a:solidFill>
                <a:srgbClr val="0033B3"/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Alef" panose="00000500000000000000" pitchFamily="2" charset="-79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rgbClr val="0033B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lef" panose="00000500000000000000" pitchFamily="2" charset="-79"/>
              </a:rPr>
              <a:t>modifier </a:t>
            </a:r>
            <a:r>
              <a:rPr lang="en-US" sz="1800" b="1" dirty="0" err="1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lef" panose="00000500000000000000" pitchFamily="2" charset="-79"/>
              </a:rPr>
              <a:t>nonReentrant</a:t>
            </a:r>
            <a:r>
              <a:rPr lang="en-US" sz="18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lef" panose="00000500000000000000" pitchFamily="2" charset="-79"/>
              </a:rPr>
              <a:t>() {</a:t>
            </a:r>
            <a:br>
              <a:rPr lang="en-US" sz="18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lef" panose="00000500000000000000" pitchFamily="2" charset="-79"/>
              </a:rPr>
            </a:br>
            <a:r>
              <a:rPr lang="en-US" sz="18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lef" panose="00000500000000000000" pitchFamily="2" charset="-79"/>
              </a:rPr>
              <a:t>    require(_status != _ENTERED, </a:t>
            </a:r>
            <a:r>
              <a:rPr lang="en-US" sz="1800" b="1" dirty="0"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lef" panose="00000500000000000000" pitchFamily="2" charset="-79"/>
              </a:rPr>
              <a:t>"</a:t>
            </a:r>
            <a:r>
              <a:rPr lang="en-US" sz="1800" b="1" dirty="0" err="1"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lef" panose="00000500000000000000" pitchFamily="2" charset="-79"/>
              </a:rPr>
              <a:t>ReentrancyGuard</a:t>
            </a:r>
            <a:r>
              <a:rPr lang="en-US" sz="1800" b="1" dirty="0"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lef" panose="00000500000000000000" pitchFamily="2" charset="-79"/>
              </a:rPr>
              <a:t>"</a:t>
            </a:r>
            <a:r>
              <a:rPr lang="en-US" sz="18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lef" panose="00000500000000000000" pitchFamily="2" charset="-79"/>
              </a:rPr>
              <a:t>);</a:t>
            </a:r>
            <a:br>
              <a:rPr lang="en-US" sz="18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lef" panose="00000500000000000000" pitchFamily="2" charset="-79"/>
              </a:rPr>
            </a:br>
            <a:r>
              <a:rPr lang="en-US" sz="18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lef" panose="00000500000000000000" pitchFamily="2" charset="-79"/>
              </a:rPr>
              <a:t>    _status = _ENTERED;</a:t>
            </a:r>
            <a:endParaRPr lang="en-US" sz="1800" b="1" dirty="0">
              <a:effectLst/>
              <a:latin typeface="Alef" panose="00000500000000000000" pitchFamily="2" charset="-79"/>
              <a:ea typeface="Calibri" panose="020F0502020204030204" pitchFamily="34" charset="0"/>
              <a:cs typeface="Alef" panose="00000500000000000000" pitchFamily="2" charset="-79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br>
              <a:rPr lang="en-US" sz="18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lef" panose="00000500000000000000" pitchFamily="2" charset="-79"/>
              </a:rPr>
            </a:br>
            <a:r>
              <a:rPr lang="en-US" sz="18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lef" panose="00000500000000000000" pitchFamily="2" charset="-79"/>
              </a:rPr>
              <a:t>    _;</a:t>
            </a:r>
            <a:endParaRPr lang="en-US" sz="1800" b="1" dirty="0">
              <a:effectLst/>
              <a:latin typeface="Alef" panose="00000500000000000000" pitchFamily="2" charset="-79"/>
              <a:ea typeface="Calibri" panose="020F0502020204030204" pitchFamily="34" charset="0"/>
              <a:cs typeface="Alef" panose="00000500000000000000" pitchFamily="2" charset="-79"/>
            </a:endParaRP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br>
              <a:rPr lang="en-US" sz="18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lef" panose="00000500000000000000" pitchFamily="2" charset="-79"/>
              </a:rPr>
            </a:br>
            <a:r>
              <a:rPr lang="en-US" sz="18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lef" panose="00000500000000000000" pitchFamily="2" charset="-79"/>
              </a:rPr>
              <a:t>    _status = _NOT_ENTERED;</a:t>
            </a:r>
            <a:br>
              <a:rPr lang="en-US" sz="18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lef" panose="00000500000000000000" pitchFamily="2" charset="-79"/>
              </a:rPr>
            </a:br>
            <a:r>
              <a:rPr lang="en-US" sz="18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Alef" panose="00000500000000000000" pitchFamily="2" charset="-79"/>
              </a:rPr>
              <a:t>}</a:t>
            </a:r>
          </a:p>
          <a:p>
            <a:pPr marL="0" marR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  <a:hlinkClick r:id="rId4"/>
              </a:rPr>
              <a:t>https://github.com/OpenZeppelin/openzeppelin-contracts/blob/master/contracts/security/ReentrancyGuard.sol</a:t>
            </a:r>
            <a:endParaRPr lang="en-US" sz="2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67548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D04 - Reentrancy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30529" y="2258785"/>
            <a:ext cx="10850880" cy="15508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dirty="0">
                <a:solidFill>
                  <a:srgbClr val="202124"/>
                </a:solidFill>
                <a:latin typeface="arial" panose="020B0604020202020204" pitchFamily="34" charset="0"/>
              </a:rPr>
              <a:t>Demo using:</a:t>
            </a:r>
          </a:p>
          <a:p>
            <a:pPr marL="514350" indent="-5143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66982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D04 - Reentrancy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30529" y="1787260"/>
            <a:ext cx="10850880" cy="45589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dirty="0">
                <a:solidFill>
                  <a:srgbClr val="202124"/>
                </a:solidFill>
                <a:latin typeface="arial" panose="020B0604020202020204" pitchFamily="34" charset="0"/>
              </a:rPr>
              <a:t>How to stay protected?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6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sure to Zero the balance before you transfer it! 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balances[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msg.sender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 =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require(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bal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&gt;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"No balance to withdraw"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bool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sent, ) =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msg.sender.call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{value: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bal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}(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);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600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17950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D05 - Broken Access Control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30529" y="1954879"/>
            <a:ext cx="10850880" cy="230447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successful exploit of a broken access control vulnerability often occurs when resources are not protected through proper configurations or when protection mechanisms are not enforced correctly.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Often these issues are </a:t>
            </a:r>
            <a:r>
              <a:rPr lang="en-US" sz="2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undocumented behavior, or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improper implementation of desired behavior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38198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D05 - Broken Access Control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30529" y="1954879"/>
            <a:ext cx="10850880" cy="230447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DelegateCall</a:t>
            </a: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as the name implies, is calling mechanism of how caller contract calls target contract function but </a:t>
            </a:r>
            <a:r>
              <a:rPr lang="en-US" sz="2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target contract executed its logic, the context is not on the contract who execute</a:t>
            </a: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caller contract </a:t>
            </a:r>
            <a:r>
              <a:rPr lang="en-US" sz="2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on caller contract itself.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91162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D05 - Broken Access Control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30529" y="1993424"/>
            <a:ext cx="10850880" cy="20815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dirty="0">
                <a:solidFill>
                  <a:srgbClr val="202124"/>
                </a:solidFill>
                <a:latin typeface="arial" panose="020B0604020202020204" pitchFamily="34" charset="0"/>
              </a:rPr>
              <a:t>Demo using:</a:t>
            </a:r>
          </a:p>
          <a:p>
            <a:pPr marL="514350" indent="-5143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  <a:p>
            <a:pPr marL="514350" indent="-5143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99893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D05 - Broken Access Control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30529" y="2044720"/>
            <a:ext cx="10850880" cy="19789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dirty="0">
                <a:solidFill>
                  <a:srgbClr val="202124"/>
                </a:solidFill>
                <a:latin typeface="arial" panose="020B0604020202020204" pitchFamily="34" charset="0"/>
              </a:rPr>
              <a:t>How to stay protected?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600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are using a </a:t>
            </a:r>
            <a:r>
              <a:rPr lang="en-US" sz="26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DelegateCall</a:t>
            </a:r>
            <a:r>
              <a:rPr lang="en-US" sz="26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make sure to configure the same slot variables in your contract</a:t>
            </a:r>
          </a:p>
        </p:txBody>
      </p:sp>
    </p:spTree>
    <p:extLst>
      <p:ext uri="{BB962C8B-B14F-4D97-AF65-F5344CB8AC3E}">
        <p14:creationId xmlns:p14="http://schemas.microsoft.com/office/powerpoint/2010/main" val="196006854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How blockchain attack looks like?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668972" y="2274608"/>
            <a:ext cx="10850880" cy="27110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u="sng" dirty="0">
                <a:solidFill>
                  <a:srgbClr val="202124"/>
                </a:solidFill>
                <a:latin typeface="arial" panose="020B0604020202020204" pitchFamily="34" charset="0"/>
              </a:rPr>
              <a:t>The attacks in the crypto are divided into 2:</a:t>
            </a: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240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Intended</a:t>
            </a:r>
            <a:r>
              <a:rPr lang="en-US" sz="2400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202124"/>
                </a:solidFill>
                <a:latin typeface="arial" panose="020B0604020202020204" pitchFamily="34" charset="0"/>
              </a:rPr>
              <a:t>scam</a:t>
            </a:r>
            <a:r>
              <a:rPr lang="en-US" sz="2400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202124"/>
                </a:solidFill>
                <a:latin typeface="arial" panose="020B0604020202020204" pitchFamily="34" charset="0"/>
              </a:rPr>
              <a:t>contract</a:t>
            </a:r>
            <a:r>
              <a:rPr lang="en-US" sz="2400" dirty="0">
                <a:solidFill>
                  <a:srgbClr val="202124"/>
                </a:solidFill>
                <a:latin typeface="arial" panose="020B0604020202020204" pitchFamily="34" charset="0"/>
              </a:rPr>
              <a:t>, aim to steal your funds by design.</a:t>
            </a: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2400" dirty="0">
                <a:solidFill>
                  <a:srgbClr val="202124"/>
                </a:solidFill>
                <a:latin typeface="arial" panose="020B0604020202020204" pitchFamily="34" charset="0"/>
              </a:rPr>
              <a:t>Unintended Hacked project by a blockchain </a:t>
            </a:r>
            <a:r>
              <a:rPr lang="en-US" sz="2400" b="1" dirty="0">
                <a:solidFill>
                  <a:srgbClr val="202124"/>
                </a:solidFill>
                <a:latin typeface="arial" panose="020B0604020202020204" pitchFamily="34" charset="0"/>
              </a:rPr>
              <a:t>security</a:t>
            </a:r>
            <a:r>
              <a:rPr lang="en-US" sz="2400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202124"/>
                </a:solidFill>
                <a:latin typeface="arial" panose="020B0604020202020204" pitchFamily="34" charset="0"/>
              </a:rPr>
              <a:t>vulnerability</a:t>
            </a:r>
            <a:r>
              <a:rPr lang="en-US" sz="2400" dirty="0">
                <a:solidFill>
                  <a:srgbClr val="202124"/>
                </a:solidFill>
                <a:latin typeface="arial" panose="020B0604020202020204" pitchFamily="34" charset="0"/>
              </a:rPr>
              <a:t>.</a:t>
            </a: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endParaRPr lang="en-US" sz="2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57213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D06 - Arithmetic Overflows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30529" y="1987750"/>
            <a:ext cx="10850880" cy="209288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>
              <a:spcBef>
                <a:spcPts val="600"/>
              </a:spcBef>
              <a:spcAft>
                <a:spcPts val="600"/>
              </a:spcAft>
            </a:pPr>
            <a:r>
              <a:rPr lang="en-US" sz="2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</a:t>
            </a: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</a:rPr>
              <a:t> computer programming</a:t>
            </a:r>
            <a:r>
              <a:rPr lang="en-US" sz="2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an </a:t>
            </a:r>
            <a:r>
              <a:rPr lang="en-US" sz="2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integer overflow</a:t>
            </a:r>
            <a:r>
              <a:rPr lang="en-US" sz="2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occurs when an </a:t>
            </a: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</a:rPr>
              <a:t>arithmetic operation attempts to </a:t>
            </a:r>
            <a:r>
              <a:rPr lang="en-US" sz="2600" b="1" dirty="0">
                <a:solidFill>
                  <a:srgbClr val="000000"/>
                </a:solidFill>
                <a:latin typeface="Arial" panose="020B0604020202020204" pitchFamily="34" charset="0"/>
              </a:rPr>
              <a:t>create a numeric value that is outside of the range</a:t>
            </a: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</a:rPr>
              <a:t> that </a:t>
            </a:r>
            <a:r>
              <a:rPr lang="en-US" sz="2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can be represented with a given number of digits – either higher than the maximum or lower than the minimum representable value.</a:t>
            </a:r>
            <a:endParaRPr lang="en-US" sz="2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7213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D06 - Arithmetic Overflows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30529" y="1993425"/>
            <a:ext cx="10850880" cy="20815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dirty="0">
                <a:solidFill>
                  <a:srgbClr val="202124"/>
                </a:solidFill>
                <a:latin typeface="arial" panose="020B0604020202020204" pitchFamily="34" charset="0"/>
              </a:rPr>
              <a:t>Demo using:</a:t>
            </a:r>
          </a:p>
          <a:p>
            <a:pPr marL="514350" indent="-5143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Overflow_demo</a:t>
            </a:r>
            <a:endParaRPr lang="en-US" sz="2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Disperse - </a:t>
            </a:r>
            <a:r>
              <a:rPr lang="en-US" sz="1800" u="sng" dirty="0">
                <a:solidFill>
                  <a:srgbClr val="0563C1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  <a:hlinkClick r:id="rId4"/>
              </a:rPr>
              <a:t>https://etherscan.io/address/0xd152f549545093347a162dce210e7293f1452150</a:t>
            </a:r>
            <a:endParaRPr lang="en-US" sz="2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90536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D06 - Arithmetic Overflows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F0E286-4CF7-297A-3CBA-DF780EFDF7AD}"/>
              </a:ext>
            </a:extLst>
          </p:cNvPr>
          <p:cNvSpPr txBox="1"/>
          <p:nvPr/>
        </p:nvSpPr>
        <p:spPr bwMode="auto">
          <a:xfrm>
            <a:off x="730529" y="1993425"/>
            <a:ext cx="10850880" cy="20815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dirty="0">
                <a:solidFill>
                  <a:srgbClr val="202124"/>
                </a:solidFill>
                <a:latin typeface="arial" panose="020B0604020202020204" pitchFamily="34" charset="0"/>
              </a:rPr>
              <a:t>How to protect from Arithmetic Overflows?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600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AutoNum type="arabicPeriod"/>
            </a:pPr>
            <a:r>
              <a:rPr lang="en-US" sz="26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solidity version 8.0.0+</a:t>
            </a:r>
          </a:p>
          <a:p>
            <a:pPr marL="514350" indent="-5143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AutoNum type="arabicPeriod"/>
            </a:pPr>
            <a:r>
              <a:rPr lang="en-US" sz="26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600" b="1" dirty="0" err="1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SafeMath</a:t>
            </a:r>
            <a:r>
              <a:rPr lang="en-US" sz="2600" b="1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(Works for </a:t>
            </a:r>
            <a:r>
              <a:rPr lang="en-US" sz="2600" b="1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uint256</a:t>
            </a:r>
            <a:r>
              <a:rPr lang="en-US" sz="26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64264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D07 - Front-Running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30529" y="2006656"/>
            <a:ext cx="10850880" cy="22018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Front running is </a:t>
            </a:r>
            <a:r>
              <a:rPr lang="en-US" sz="2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act of placing a transaction in a queue with the knowledge of a future transaction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Front running on a blockchain platform normally happens when a miner, who has access to information on pending transactions, places an order that would earn him a profit based on a pending trade.</a:t>
            </a:r>
            <a:endParaRPr lang="en-US" sz="26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79063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D07 - Front-Running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30529" y="2062089"/>
            <a:ext cx="10850880" cy="15508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Demo front running on </a:t>
            </a:r>
            <a:r>
              <a:rPr lang="en-US" sz="26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mainnet</a:t>
            </a:r>
            <a:r>
              <a:rPr lang="en-US" sz="2600" dirty="0">
                <a:solidFill>
                  <a:srgbClr val="202124"/>
                </a:solidFill>
                <a:latin typeface="arial" panose="020B0604020202020204" pitchFamily="34" charset="0"/>
              </a:rPr>
              <a:t>:</a:t>
            </a:r>
          </a:p>
          <a:p>
            <a:pPr marL="514350" indent="-5143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600" dirty="0">
                <a:solidFill>
                  <a:srgbClr val="202124"/>
                </a:solidFill>
                <a:latin typeface="arial" panose="020B0604020202020204" pitchFamily="34" charset="0"/>
              </a:rPr>
              <a:t>Video</a:t>
            </a:r>
          </a:p>
          <a:p>
            <a:pPr marL="514350" indent="-5143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600" dirty="0">
                <a:solidFill>
                  <a:srgbClr val="202124"/>
                </a:solidFill>
                <a:latin typeface="arial" panose="020B0604020202020204" pitchFamily="34" charset="0"/>
                <a:hlinkClick r:id="rId4"/>
              </a:rPr>
              <a:t>https://opensea.io/collection/nft-idiots-club</a:t>
            </a:r>
            <a:endParaRPr lang="en-US" sz="2600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11053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D08 - Denial of Service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30529" y="2035757"/>
            <a:ext cx="10850880" cy="26300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</a:rPr>
              <a:t>While other types of applications and systems in the tech world can eventually recover from a Denial of Service attack</a:t>
            </a:r>
            <a:r>
              <a:rPr lang="en-US" sz="2600" b="1" dirty="0">
                <a:solidFill>
                  <a:srgbClr val="000000"/>
                </a:solidFill>
                <a:latin typeface="arial" panose="020B0604020202020204" pitchFamily="34" charset="0"/>
              </a:rPr>
              <a:t>, in smart contracts the situation is different, </a:t>
            </a: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</a:rPr>
              <a:t>due to the fact that a </a:t>
            </a:r>
            <a:r>
              <a:rPr lang="en-US" sz="2600" b="1" dirty="0">
                <a:solidFill>
                  <a:srgbClr val="000000"/>
                </a:solidFill>
                <a:latin typeface="arial" panose="020B0604020202020204" pitchFamily="34" charset="0"/>
              </a:rPr>
              <a:t>contract code cannot be changed</a:t>
            </a: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</a:rPr>
              <a:t> if an attacker manages to put our contract into a Denial of Service state in most cases the money will get </a:t>
            </a:r>
            <a:r>
              <a:rPr lang="en-US" sz="2600" b="1" dirty="0">
                <a:solidFill>
                  <a:srgbClr val="000000"/>
                </a:solidFill>
                <a:latin typeface="arial" panose="020B0604020202020204" pitchFamily="34" charset="0"/>
              </a:rPr>
              <a:t>stuck in the contract forever.</a:t>
            </a:r>
            <a:endParaRPr lang="en-US" sz="2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34584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D08 - Denial of Service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30529" y="2095550"/>
            <a:ext cx="10850880" cy="251043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dirty="0">
                <a:solidFill>
                  <a:srgbClr val="202124"/>
                </a:solidFill>
                <a:latin typeface="arial" panose="020B0604020202020204" pitchFamily="34" charset="0"/>
              </a:rPr>
              <a:t>Denial of Service Story: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u="sng" dirty="0">
              <a:solidFill>
                <a:srgbClr val="0563C1"/>
              </a:solidFill>
              <a:effectLst/>
              <a:latin typeface="Alef" panose="00000500000000000000" pitchFamily="2" charset="-79"/>
              <a:ea typeface="Calibri" panose="020F0502020204030204" pitchFamily="34" charset="0"/>
              <a:cs typeface="Alef" panose="00000500000000000000" pitchFamily="2" charset="-79"/>
              <a:hlinkClick r:id="rId4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  <a:hlinkClick r:id="rId4"/>
              </a:rPr>
              <a:t>https://cointelegraph.com/news/akudreams-dev-team-locks-up-34m-due-to-smart-contract-bug</a:t>
            </a:r>
            <a:endParaRPr lang="en-US" sz="1800" dirty="0">
              <a:effectLst/>
              <a:latin typeface="Alef" panose="00000500000000000000" pitchFamily="2" charset="-79"/>
              <a:ea typeface="Calibri" panose="020F0502020204030204" pitchFamily="34" charset="0"/>
              <a:cs typeface="Alef" panose="00000500000000000000" pitchFamily="2" charset="-79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  <a:hlinkClick r:id="rId5"/>
              </a:rPr>
              <a:t>https://etherscan.io/address/0xf42c318dbfbaab0eee040279c6a2588fa01a961d</a:t>
            </a:r>
            <a:endParaRPr lang="en-US" sz="1800" dirty="0">
              <a:effectLst/>
              <a:latin typeface="Alef" panose="00000500000000000000" pitchFamily="2" charset="-79"/>
              <a:ea typeface="Calibri" panose="020F0502020204030204" pitchFamily="34" charset="0"/>
              <a:cs typeface="Alef" panose="00000500000000000000" pitchFamily="2" charset="-79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Alef" panose="00000500000000000000" pitchFamily="2" charset="-79"/>
              <a:ea typeface="Calibri" panose="020F0502020204030204" pitchFamily="34" charset="0"/>
              <a:cs typeface="Alef" panose="00000500000000000000" pitchFamily="2" charset="-79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require(</a:t>
            </a:r>
            <a:r>
              <a:rPr lang="en-US" sz="1800" dirty="0" err="1">
                <a:solidFill>
                  <a:srgbClr val="00000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refundProgress</a:t>
            </a:r>
            <a:r>
              <a:rPr lang="en-US" sz="1800" dirty="0">
                <a:solidFill>
                  <a:srgbClr val="00000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 &gt;=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totalBids</a:t>
            </a:r>
            <a:r>
              <a:rPr lang="en-US" sz="1800" dirty="0">
                <a:solidFill>
                  <a:srgbClr val="000000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, "Refunds not yet processed");</a:t>
            </a:r>
          </a:p>
        </p:txBody>
      </p:sp>
    </p:spTree>
    <p:extLst>
      <p:ext uri="{BB962C8B-B14F-4D97-AF65-F5344CB8AC3E}">
        <p14:creationId xmlns:p14="http://schemas.microsoft.com/office/powerpoint/2010/main" val="317437746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D08 - Denial of Service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30529" y="1986414"/>
            <a:ext cx="10850880" cy="15508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</a:rPr>
              <a:t>How to stay protected:</a:t>
            </a:r>
          </a:p>
          <a:p>
            <a:pPr marL="514350" indent="-5143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</a:rPr>
              <a:t>Same as Flash Loan, never relay on balance!</a:t>
            </a:r>
          </a:p>
          <a:p>
            <a:pPr marL="514350" indent="-5143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</a:rPr>
              <a:t>Balance can be borrowed or transferred via various ways!</a:t>
            </a:r>
          </a:p>
        </p:txBody>
      </p:sp>
    </p:spTree>
    <p:extLst>
      <p:ext uri="{BB962C8B-B14F-4D97-AF65-F5344CB8AC3E}">
        <p14:creationId xmlns:p14="http://schemas.microsoft.com/office/powerpoint/2010/main" val="259782640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D09 - Cryptographic Failures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30529" y="1933247"/>
            <a:ext cx="10850880" cy="22018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Therefore, a Cryptographic Failure vulnerability is </a:t>
            </a:r>
            <a:r>
              <a:rPr lang="en-US" sz="2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broad vulnerability category that encompasses all types of attacks that are related to anything cryptography related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As one could imagine, a vulnerability of this type could lead to serious consequences, as cryptography is meant to secure sensitive information.</a:t>
            </a:r>
            <a:endParaRPr lang="en-US" sz="2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433030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D09 - Cryptographic Failures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30529" y="1818736"/>
            <a:ext cx="10850880" cy="35682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dirty="0">
                <a:solidFill>
                  <a:srgbClr val="202124"/>
                </a:solidFill>
                <a:latin typeface="arial" panose="020B0604020202020204" pitchFamily="34" charset="0"/>
              </a:rPr>
              <a:t>Cryptographic Failures Demo:</a:t>
            </a:r>
          </a:p>
          <a:p>
            <a:pPr marL="514350" indent="-5143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AutoNum type="arabicPeriod"/>
            </a:pPr>
            <a:r>
              <a:rPr lang="en-US" sz="2600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Register to </a:t>
            </a:r>
            <a:r>
              <a:rPr lang="en-US" sz="2600" u="sng" dirty="0">
                <a:solidFill>
                  <a:srgbClr val="0563C1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  <a:hlinkClick r:id="rId5"/>
              </a:rPr>
              <a:t>https://infura.io/</a:t>
            </a:r>
            <a:endParaRPr lang="en-US" sz="2600" u="sng" dirty="0">
              <a:solidFill>
                <a:srgbClr val="0563C1"/>
              </a:solidFill>
              <a:effectLst/>
              <a:latin typeface="Alef" panose="00000500000000000000" pitchFamily="2" charset="-79"/>
              <a:ea typeface="Calibri" panose="020F0502020204030204" pitchFamily="34" charset="0"/>
              <a:cs typeface="Alef" panose="00000500000000000000" pitchFamily="2" charset="-79"/>
            </a:endParaRPr>
          </a:p>
          <a:p>
            <a:pPr marL="514350" indent="-5143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itchFamily="2" charset="2"/>
              <a:buAutoNum type="arabicPeriod"/>
            </a:pPr>
            <a:r>
              <a:rPr lang="en-US" sz="2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brownie run d07_random_number --network </a:t>
            </a:r>
            <a:r>
              <a:rPr lang="en-US" sz="26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rinkeby</a:t>
            </a:r>
            <a:endParaRPr lang="en-US" sz="2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AutoNum type="arabicPeriod"/>
            </a:pP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number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b="1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Practice: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 err="1">
                <a:solidFill>
                  <a:srgbClr val="0563C1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  <a:hlinkClick r:id="rId6"/>
              </a:rPr>
              <a:t>chal</a:t>
            </a:r>
            <a:r>
              <a:rPr lang="en-US" sz="1800" u="sng" dirty="0">
                <a:solidFill>
                  <a:srgbClr val="0563C1"/>
                </a:solidFill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  <a:hlinkClick r:id="rId6"/>
              </a:rPr>
              <a:t>: </a:t>
            </a:r>
            <a:r>
              <a:rPr lang="en-US" sz="1800" u="sng" dirty="0">
                <a:solidFill>
                  <a:srgbClr val="0563C1"/>
                </a:solidFill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  <a:hlinkClick r:id="rId6"/>
              </a:rPr>
              <a:t>https://rinkeby.etherscan.io/address/0xe8C55f0B2EBE03Cc7de0110e2d0ed2D2E3cd8c46</a:t>
            </a:r>
            <a:endParaRPr lang="en-US" sz="1800" u="sng" dirty="0">
              <a:solidFill>
                <a:srgbClr val="0563C1"/>
              </a:solidFill>
              <a:effectLst/>
              <a:latin typeface="Alef" panose="00000500000000000000" pitchFamily="2" charset="-79"/>
              <a:ea typeface="Calibri" panose="020F0502020204030204" pitchFamily="34" charset="0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3345593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Scam Contract Example 1: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30529" y="1729329"/>
            <a:ext cx="10850880" cy="4070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u="sng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BscScan</a:t>
            </a:r>
            <a:r>
              <a:rPr lang="en-US" sz="20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Link: https://bscscan.com/address/0x8ed9c7e4d8dfe480584cc7ef45742ac302ba27d7#code</a:t>
            </a:r>
            <a:endParaRPr lang="en-US" sz="20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Scatter chart&#10;&#10;Description automatically generated with medium confidence">
            <a:extLst>
              <a:ext uri="{FF2B5EF4-FFF2-40B4-BE49-F238E27FC236}">
                <a16:creationId xmlns:a16="http://schemas.microsoft.com/office/drawing/2014/main" id="{ED1B1066-0EE9-4A9B-97CD-C5BEB8FA7B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24" y="2223890"/>
            <a:ext cx="10653575" cy="33076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C824D9-A02B-4E57-BBCE-14EE0DA387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624" y="5619033"/>
            <a:ext cx="10653576" cy="10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89841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D09 - Cryptographic Failures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30529" y="1779360"/>
            <a:ext cx="10850880" cy="250966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</a:rPr>
              <a:t>How to protect from Cryptographic Failures?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</a:rPr>
              <a:t>Don’t use on chain data for cryptography (</a:t>
            </a:r>
            <a:r>
              <a:rPr lang="en-US" sz="2600" b="1" dirty="0">
                <a:solidFill>
                  <a:srgbClr val="000000"/>
                </a:solidFill>
                <a:latin typeface="arial" panose="020B0604020202020204" pitchFamily="34" charset="0"/>
              </a:rPr>
              <a:t>block, </a:t>
            </a:r>
            <a:r>
              <a:rPr lang="en-US" sz="2600" b="1" dirty="0" err="1">
                <a:solidFill>
                  <a:srgbClr val="000000"/>
                </a:solidFill>
                <a:latin typeface="arial" panose="020B0604020202020204" pitchFamily="34" charset="0"/>
              </a:rPr>
              <a:t>tx</a:t>
            </a:r>
            <a:r>
              <a:rPr lang="en-US" sz="2600" b="1" dirty="0">
                <a:solidFill>
                  <a:srgbClr val="000000"/>
                </a:solidFill>
                <a:latin typeface="arial" panose="020B0604020202020204" pitchFamily="34" charset="0"/>
              </a:rPr>
              <a:t>, msg</a:t>
            </a: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</a:rPr>
              <a:t>) are all visible and stored on chain.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853473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D10 - Information Disclosure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30529" y="1881950"/>
            <a:ext cx="10850880" cy="230447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we have mentioned many times and we are sure you have already understood this, </a:t>
            </a:r>
            <a:r>
              <a:rPr lang="en-US" sz="2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once the data is in Blockchain, it is stored there forever</a:t>
            </a: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The blockchain is a permanent, unchangeable storage.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Also all the state variables that stored in the contract are also stored on the blockchain within a data structure called a </a:t>
            </a:r>
            <a:r>
              <a:rPr lang="en-US" sz="2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slot</a:t>
            </a: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8512048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D10 - Information Disclosure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C19319-39A2-4A12-8F48-5E01736D75EE}"/>
                  </a:ext>
                </a:extLst>
              </p:cNvPr>
              <p:cNvSpPr txBox="1"/>
              <p:nvPr/>
            </p:nvSpPr>
            <p:spPr bwMode="auto">
              <a:xfrm>
                <a:off x="730529" y="2000330"/>
                <a:ext cx="10850880" cy="135043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6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Slot is </a:t>
                </a:r>
                <a:r>
                  <a:rPr lang="en-US" sz="2600" b="1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an array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6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e>
                      <m:sup>
                        <m:r>
                          <a:rPr lang="en-US" sz="26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𝟐𝟓𝟔</m:t>
                        </m:r>
                      </m:sup>
                    </m:sSup>
                  </m:oMath>
                </a14:m>
                <a:r>
                  <a:rPr lang="en-US" sz="2600" b="1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6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and every slot is 32 bytes(256bits), which means that a </a:t>
                </a:r>
                <a:r>
                  <a:rPr lang="en-US" sz="2600" b="1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uni256</a:t>
                </a:r>
                <a:r>
                  <a:rPr lang="en-US" sz="26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600" b="1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will take the whole slot</a:t>
                </a:r>
                <a:r>
                  <a:rPr lang="en-US" sz="2600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, but a smaller data types will use less and will be </a:t>
                </a:r>
                <a:r>
                  <a:rPr lang="en-US" sz="2600" b="1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combined in the same slot from right to left.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C19319-39A2-4A12-8F48-5E01736D7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0529" y="2000330"/>
                <a:ext cx="10850880" cy="1350434"/>
              </a:xfrm>
              <a:prstGeom prst="rect">
                <a:avLst/>
              </a:prstGeom>
              <a:blipFill>
                <a:blip r:embed="rId4"/>
                <a:stretch>
                  <a:fillRect l="-1011" t="-3604" r="-1629" b="-1126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F00FBD5-7FFA-99E6-393B-D6BA7525D6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821855"/>
              </p:ext>
            </p:extLst>
          </p:nvPr>
        </p:nvGraphicFramePr>
        <p:xfrm>
          <a:off x="6887570" y="4397673"/>
          <a:ext cx="4185285" cy="529020"/>
        </p:xfrm>
        <a:graphic>
          <a:graphicData uri="http://schemas.openxmlformats.org/drawingml/2006/table">
            <a:tbl>
              <a:tblPr rtl="1" firstRow="1" firstCol="1" bandRow="1">
                <a:tableStyleId>{5C22544A-7EE6-4342-B048-85BDC9FD1C3A}</a:tableStyleId>
              </a:tblPr>
              <a:tblGrid>
                <a:gridCol w="2092325">
                  <a:extLst>
                    <a:ext uri="{9D8B030D-6E8A-4147-A177-3AD203B41FA5}">
                      <a16:colId xmlns:a16="http://schemas.microsoft.com/office/drawing/2014/main" val="4219635207"/>
                    </a:ext>
                  </a:extLst>
                </a:gridCol>
                <a:gridCol w="2092960">
                  <a:extLst>
                    <a:ext uri="{9D8B030D-6E8A-4147-A177-3AD203B41FA5}">
                      <a16:colId xmlns:a16="http://schemas.microsoft.com/office/drawing/2014/main" val="6468444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owner 20 bytes</a:t>
                      </a:r>
                      <a:endParaRPr lang="en-US" sz="110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Age 4 bytes</a:t>
                      </a:r>
                      <a:endParaRPr lang="en-US" sz="110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328591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Password 32 bytes</a:t>
                      </a:r>
                      <a:endParaRPr lang="en-US" sz="110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88021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Secret 32 bytes</a:t>
                      </a:r>
                      <a:endParaRPr lang="en-US" sz="1100" dirty="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26355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140D45F-A726-4C6D-D917-6642151B0491}"/>
              </a:ext>
            </a:extLst>
          </p:cNvPr>
          <p:cNvSpPr txBox="1"/>
          <p:nvPr/>
        </p:nvSpPr>
        <p:spPr bwMode="auto">
          <a:xfrm>
            <a:off x="796119" y="3685871"/>
            <a:ext cx="6091451" cy="246221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33B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contract </a:t>
            </a:r>
            <a:r>
              <a:rPr lang="en-US" sz="1400" b="1" dirty="0" err="1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MyData</a:t>
            </a:r>
            <a:r>
              <a:rPr lang="en-US" sz="14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{</a:t>
            </a:r>
            <a:br>
              <a:rPr lang="en-US" sz="14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US" sz="14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1400" b="1" dirty="0">
                <a:solidFill>
                  <a:srgbClr val="0033B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address private </a:t>
            </a:r>
            <a:r>
              <a:rPr lang="en-US" sz="14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owner = </a:t>
            </a:r>
            <a:r>
              <a:rPr lang="en-US" sz="1400" b="1" dirty="0" err="1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msg.sender</a:t>
            </a:r>
            <a:r>
              <a:rPr lang="en-US" sz="14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br>
              <a:rPr lang="en-US" sz="14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US" sz="14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1400" b="1" dirty="0">
                <a:solidFill>
                  <a:srgbClr val="0033B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uint32 private </a:t>
            </a:r>
            <a:r>
              <a:rPr lang="en-US" sz="14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age = </a:t>
            </a:r>
            <a:r>
              <a:rPr lang="en-US" sz="1400" b="1" dirty="0">
                <a:solidFill>
                  <a:srgbClr val="1750E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33</a:t>
            </a:r>
            <a:r>
              <a:rPr lang="en-US" sz="14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br>
              <a:rPr lang="en-US" sz="14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US" sz="14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1400" b="1" dirty="0">
                <a:solidFill>
                  <a:srgbClr val="0033B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bytes32 private </a:t>
            </a:r>
            <a:r>
              <a:rPr lang="en-US" sz="14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password;</a:t>
            </a:r>
            <a:br>
              <a:rPr lang="en-US" sz="14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US" sz="14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1400" b="1" dirty="0">
                <a:solidFill>
                  <a:srgbClr val="0033B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uint256 private constant </a:t>
            </a:r>
            <a:r>
              <a:rPr lang="en-US" sz="1400" b="1" dirty="0" err="1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constantData</a:t>
            </a:r>
            <a:r>
              <a:rPr lang="en-US" sz="14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= </a:t>
            </a:r>
            <a:r>
              <a:rPr lang="en-US" sz="1400" b="1" dirty="0">
                <a:solidFill>
                  <a:srgbClr val="1750E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1337</a:t>
            </a:r>
            <a:r>
              <a:rPr lang="en-US" sz="14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br>
              <a:rPr lang="en-US" sz="14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US" sz="14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1400" b="1" dirty="0">
                <a:solidFill>
                  <a:srgbClr val="0033B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uint256 private </a:t>
            </a:r>
            <a:r>
              <a:rPr lang="en-US" sz="14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secret = </a:t>
            </a:r>
            <a:r>
              <a:rPr lang="en-US" sz="1400" b="1" dirty="0">
                <a:solidFill>
                  <a:srgbClr val="1750E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123</a:t>
            </a:r>
            <a:r>
              <a:rPr lang="en-US" sz="14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;</a:t>
            </a:r>
            <a:br>
              <a:rPr lang="en-US" sz="14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</a:br>
            <a:br>
              <a:rPr lang="en-US" sz="14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US" sz="14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US" sz="1400" b="1" dirty="0">
                <a:solidFill>
                  <a:srgbClr val="0033B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constructor</a:t>
            </a:r>
            <a:r>
              <a:rPr lang="en-US" sz="14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n-US" sz="1400" b="1" dirty="0">
                <a:solidFill>
                  <a:srgbClr val="0033B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bytes32 </a:t>
            </a:r>
            <a:r>
              <a:rPr lang="en-US" sz="14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_password) {</a:t>
            </a:r>
            <a:br>
              <a:rPr lang="en-US" sz="14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US" sz="14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    password = _password;</a:t>
            </a:r>
            <a:br>
              <a:rPr lang="en-US" sz="14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US" sz="14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}</a:t>
            </a:r>
            <a:br>
              <a:rPr lang="en-US" sz="14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</a:br>
            <a:r>
              <a:rPr lang="en-US" sz="1400" b="1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05787422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D10 - Information Disclosure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30529" y="2258785"/>
            <a:ext cx="10850880" cy="15508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</a:rPr>
              <a:t>Demo:</a:t>
            </a:r>
          </a:p>
          <a:p>
            <a:pPr marL="514350" indent="-5143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AutoNum type="arabicPeriod"/>
            </a:pP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disclosure</a:t>
            </a:r>
          </a:p>
          <a:p>
            <a:pPr marL="514350" indent="-5143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AutoNum type="arabicPeriod"/>
            </a:pP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number on </a:t>
            </a:r>
            <a:r>
              <a:rPr lang="en-US" sz="2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rinkeby</a:t>
            </a:r>
            <a:endParaRPr lang="en-US" sz="2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50818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D10 - Information Disclosure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30529" y="2084571"/>
            <a:ext cx="10850880" cy="10200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</a:rPr>
              <a:t>How to stay protected?</a:t>
            </a:r>
          </a:p>
          <a:p>
            <a:pPr marL="514350" indent="-5143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Never store something sensitive on the blockchain.</a:t>
            </a:r>
            <a:endParaRPr lang="en-US" sz="2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4071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"/>
            <a:ext cx="12188825" cy="685792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50318" y="3428999"/>
            <a:ext cx="5804989" cy="644560"/>
          </a:xfrm>
        </p:spPr>
        <p:txBody>
          <a:bodyPr/>
          <a:lstStyle/>
          <a:p>
            <a:r>
              <a:rPr lang="en-US" sz="6000" b="0" spc="300" dirty="0">
                <a:solidFill>
                  <a:srgbClr val="00B0F0"/>
                </a:solidFill>
              </a:rPr>
              <a:t>THANK YOU</a:t>
            </a:r>
          </a:p>
        </p:txBody>
      </p:sp>
      <p:sp>
        <p:nvSpPr>
          <p:cNvPr id="3" name="Date Placeholder 2" hidden="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420" y="6428105"/>
            <a:ext cx="1224919" cy="20648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59" y="90470"/>
            <a:ext cx="2351314" cy="219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6749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Scam Contract Example 1: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30529" y="1729329"/>
            <a:ext cx="10850880" cy="4070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u="sng" dirty="0" err="1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BscScan</a:t>
            </a:r>
            <a:r>
              <a:rPr lang="en-US" sz="20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 Link: https://bscscan.com/address/0x8ed9c7e4d8dfe480584cc7ef45742ac302ba27d7#code</a:t>
            </a:r>
            <a:endParaRPr lang="en-US" sz="20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Graphical user interface, table, Excel&#10;&#10;Description automatically generated">
            <a:extLst>
              <a:ext uri="{FF2B5EF4-FFF2-40B4-BE49-F238E27FC236}">
                <a16:creationId xmlns:a16="http://schemas.microsoft.com/office/drawing/2014/main" id="{6A9C50F5-1839-43D9-BC5F-663B02330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368" y="2226365"/>
            <a:ext cx="8444169" cy="4585653"/>
          </a:xfrm>
          <a:prstGeom prst="rect">
            <a:avLst/>
          </a:prstGeom>
        </p:spPr>
      </p:pic>
      <p:pic>
        <p:nvPicPr>
          <p:cNvPr id="13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CDF1972-F6E5-413A-A862-F30F2B2E57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609" y="5491140"/>
            <a:ext cx="7756611" cy="134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7197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Scam Contract Example 2: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668972" y="2077102"/>
            <a:ext cx="10850880" cy="35089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u="sng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Auto generated scam: </a:t>
            </a:r>
          </a:p>
          <a:p>
            <a:pPr marL="342900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One Can Swap ! Except Your White-list Addresses .</a:t>
            </a:r>
          </a:p>
          <a:p>
            <a:pPr marL="342900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You can Create unlimited Tokens with the Same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HoneyPot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Smart Contract .</a:t>
            </a:r>
          </a:p>
          <a:p>
            <a:pPr marL="342900" lvl="1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Our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HoneyPot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Contract Can’t be Detected By Scam Scanners Websites .</a:t>
            </a: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Because of No one can Sell! It's just going up and up for a massive Bullish That Attract Buyers without thinking twice.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Tx/>
              <a:buChar char="-"/>
            </a:pPr>
            <a:endParaRPr lang="en-US" sz="20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u="sng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https://honeypot-crypto.com</a:t>
            </a:r>
            <a:endParaRPr lang="en-US" sz="2600" u="sng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40704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Blockchain Security Vulnerability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30529" y="2085162"/>
            <a:ext cx="10850880" cy="2835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dirty="0">
                <a:solidFill>
                  <a:srgbClr val="202124"/>
                </a:solidFill>
                <a:latin typeface="arial" panose="020B0604020202020204" pitchFamily="34" charset="0"/>
              </a:rPr>
              <a:t>Most security vulnerabilities in Crypto happen when the contract developer is </a:t>
            </a:r>
            <a:r>
              <a:rPr lang="en-US" sz="2600" b="1" dirty="0">
                <a:solidFill>
                  <a:srgbClr val="202124"/>
                </a:solidFill>
                <a:latin typeface="arial" panose="020B0604020202020204" pitchFamily="34" charset="0"/>
              </a:rPr>
              <a:t>unaware of the side effects of their code or blockchain fundamentals.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6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dirty="0">
                <a:solidFill>
                  <a:srgbClr val="202124"/>
                </a:solidFill>
                <a:latin typeface="arial" panose="020B0604020202020204" pitchFamily="34" charset="0"/>
              </a:rPr>
              <a:t>Knowing how to program is not enough in Crypto, </a:t>
            </a:r>
            <a:r>
              <a:rPr lang="en-US" sz="2600" b="1" dirty="0">
                <a:solidFill>
                  <a:srgbClr val="202124"/>
                </a:solidFill>
                <a:latin typeface="arial" panose="020B0604020202020204" pitchFamily="34" charset="0"/>
              </a:rPr>
              <a:t>you have to understand the infrastructure.</a:t>
            </a:r>
            <a:endParaRPr lang="en-US" sz="2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86116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 err="1">
                <a:latin typeface="Calibri" panose="020F0502020204030204" pitchFamily="34" charset="0"/>
              </a:rPr>
              <a:t>Testnet</a:t>
            </a:r>
            <a:r>
              <a:rPr lang="en-US" sz="5400" dirty="0">
                <a:latin typeface="Calibri" panose="020F0502020204030204" pitchFamily="34" charset="0"/>
              </a:rPr>
              <a:t> vs </a:t>
            </a:r>
            <a:r>
              <a:rPr lang="en-US" sz="5400" dirty="0" err="1">
                <a:latin typeface="Calibri" panose="020F0502020204030204" pitchFamily="34" charset="0"/>
              </a:rPr>
              <a:t>Mainnet</a:t>
            </a:r>
            <a:endParaRPr lang="en-US" sz="5400" dirty="0">
              <a:latin typeface="Calibri" panose="020F0502020204030204" pitchFamily="34" charset="0"/>
            </a:endParaRP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30529" y="2062187"/>
            <a:ext cx="10850880" cy="29498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dirty="0">
                <a:solidFill>
                  <a:srgbClr val="000000"/>
                </a:solidFill>
                <a:latin typeface="Ariel"/>
              </a:rPr>
              <a:t>A</a:t>
            </a:r>
            <a:r>
              <a:rPr lang="en-US" sz="2600" i="0" dirty="0">
                <a:solidFill>
                  <a:srgbClr val="000000"/>
                </a:solidFill>
                <a:effectLst/>
                <a:latin typeface="Ariel"/>
              </a:rPr>
              <a:t> </a:t>
            </a:r>
            <a:r>
              <a:rPr lang="en-US" sz="2600" b="1" i="0" dirty="0" err="1">
                <a:solidFill>
                  <a:srgbClr val="000000"/>
                </a:solidFill>
                <a:effectLst/>
                <a:latin typeface="Ariel"/>
              </a:rPr>
              <a:t>testnet</a:t>
            </a:r>
            <a:r>
              <a:rPr lang="en-US" sz="2600" i="0" dirty="0">
                <a:solidFill>
                  <a:srgbClr val="000000"/>
                </a:solidFill>
                <a:effectLst/>
                <a:latin typeface="Ariel"/>
              </a:rPr>
              <a:t> only exists as a </a:t>
            </a:r>
            <a:r>
              <a:rPr lang="en-US" sz="2600" b="1" i="0" dirty="0">
                <a:solidFill>
                  <a:srgbClr val="000000"/>
                </a:solidFill>
                <a:effectLst/>
                <a:latin typeface="Ariel"/>
              </a:rPr>
              <a:t>working prototype for a blockchain project</a:t>
            </a:r>
            <a:r>
              <a:rPr lang="en-US" sz="2600" i="0" dirty="0">
                <a:solidFill>
                  <a:srgbClr val="000000"/>
                </a:solidFill>
                <a:effectLst/>
                <a:latin typeface="Ariel"/>
              </a:rPr>
              <a:t>, while a </a:t>
            </a:r>
            <a:r>
              <a:rPr lang="en-US" sz="2600" b="1" i="0" dirty="0" err="1">
                <a:solidFill>
                  <a:srgbClr val="000000"/>
                </a:solidFill>
                <a:effectLst/>
                <a:latin typeface="Ariel"/>
              </a:rPr>
              <a:t>mainnet</a:t>
            </a:r>
            <a:r>
              <a:rPr lang="en-US" sz="2600" i="0" dirty="0">
                <a:solidFill>
                  <a:srgbClr val="000000"/>
                </a:solidFill>
                <a:effectLst/>
                <a:latin typeface="Ariel"/>
              </a:rPr>
              <a:t> </a:t>
            </a:r>
            <a:r>
              <a:rPr lang="en-US" sz="2600" b="1" i="0" dirty="0">
                <a:solidFill>
                  <a:srgbClr val="000000"/>
                </a:solidFill>
                <a:effectLst/>
                <a:latin typeface="Ariel"/>
              </a:rPr>
              <a:t>is a completely developed blockchain platform </a:t>
            </a:r>
            <a:r>
              <a:rPr lang="en-US" sz="2600" i="0" dirty="0">
                <a:solidFill>
                  <a:srgbClr val="000000"/>
                </a:solidFill>
                <a:effectLst/>
                <a:latin typeface="Ariel"/>
              </a:rPr>
              <a:t>for users to send and receive cryptocurrency transactions.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600" dirty="0">
              <a:solidFill>
                <a:srgbClr val="000000"/>
              </a:solidFill>
              <a:latin typeface="Ariel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dirty="0">
                <a:solidFill>
                  <a:srgbClr val="202124"/>
                </a:solidFill>
                <a:latin typeface="Ariel"/>
                <a:hlinkClick r:id="rId4"/>
              </a:rPr>
              <a:t>https://etherscan.io</a:t>
            </a:r>
            <a:endParaRPr lang="en-US" sz="2600" dirty="0">
              <a:solidFill>
                <a:srgbClr val="202124"/>
              </a:solidFill>
              <a:latin typeface="Ariel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dirty="0">
                <a:solidFill>
                  <a:srgbClr val="202124"/>
                </a:solidFill>
                <a:latin typeface="Ariel"/>
                <a:hlinkClick r:id="rId5"/>
              </a:rPr>
              <a:t>https://rinkeby.etherscan.io</a:t>
            </a:r>
            <a:endParaRPr lang="en-US" sz="2600" dirty="0">
              <a:solidFill>
                <a:srgbClr val="000000"/>
              </a:solidFill>
              <a:latin typeface="Arie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37543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Ganache the Personal Blockchain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30529" y="1830511"/>
            <a:ext cx="10850880" cy="327538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Ganache is </a:t>
            </a:r>
            <a:r>
              <a:rPr lang="en-US" sz="2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personal blockchain for Ethereum distributed application development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You can use Ganache across the entire development cycle; enabling you to develop, deploy, and test your dApps in a safe and deterministic environment.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b="0" i="0" dirty="0">
                <a:solidFill>
                  <a:srgbClr val="000000"/>
                </a:solidFill>
                <a:effectLst/>
                <a:latin typeface="Ariel"/>
              </a:rPr>
              <a:t>Brownie is a </a:t>
            </a:r>
            <a:r>
              <a:rPr lang="en-US" sz="2600" b="1" i="0" dirty="0">
                <a:solidFill>
                  <a:srgbClr val="000000"/>
                </a:solidFill>
                <a:effectLst/>
                <a:latin typeface="Ariel"/>
              </a:rPr>
              <a:t>Python-based development and testing framework 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Ariel"/>
              </a:rPr>
              <a:t>for smart contracts, brownie emulate blockchain development and testing on </a:t>
            </a:r>
            <a:r>
              <a:rPr lang="en-US" sz="2600" b="1" i="0" dirty="0">
                <a:solidFill>
                  <a:srgbClr val="000000"/>
                </a:solidFill>
                <a:effectLst/>
                <a:latin typeface="Ariel"/>
              </a:rPr>
              <a:t>ganache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Ariel"/>
              </a:rPr>
              <a:t>.</a:t>
            </a:r>
            <a:endParaRPr lang="en-US" sz="2600" dirty="0">
              <a:solidFill>
                <a:srgbClr val="000000"/>
              </a:solidFill>
              <a:latin typeface="Ariel"/>
            </a:endParaRPr>
          </a:p>
        </p:txBody>
      </p:sp>
      <p:pic>
        <p:nvPicPr>
          <p:cNvPr id="8" name="Picture 2" descr="Ganache - Truffle Suite">
            <a:extLst>
              <a:ext uri="{FF2B5EF4-FFF2-40B4-BE49-F238E27FC236}">
                <a16:creationId xmlns:a16="http://schemas.microsoft.com/office/drawing/2014/main" id="{E684F7E5-3099-FF1A-7DC5-A659EFBBD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8177" y="5105895"/>
            <a:ext cx="274320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83288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P_CorpTemp2020 (1)">
  <a:themeElements>
    <a:clrScheme name="Custom 12">
      <a:dk1>
        <a:srgbClr val="4D4D4F"/>
      </a:dk1>
      <a:lt1>
        <a:srgbClr val="FFFFFF"/>
      </a:lt1>
      <a:dk2>
        <a:srgbClr val="920053"/>
      </a:dk2>
      <a:lt2>
        <a:srgbClr val="D51067"/>
      </a:lt2>
      <a:accent1>
        <a:srgbClr val="D51067"/>
      </a:accent1>
      <a:accent2>
        <a:srgbClr val="FF0000"/>
      </a:accent2>
      <a:accent3>
        <a:srgbClr val="FFC000"/>
      </a:accent3>
      <a:accent4>
        <a:srgbClr val="FF6600"/>
      </a:accent4>
      <a:accent5>
        <a:srgbClr val="B6DB19"/>
      </a:accent5>
      <a:accent6>
        <a:srgbClr val="002060"/>
      </a:accent6>
      <a:hlink>
        <a:srgbClr val="293896"/>
      </a:hlink>
      <a:folHlink>
        <a:srgbClr val="00B0F0"/>
      </a:folHlink>
    </a:clrScheme>
    <a:fontScheme name="Check Point 2016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 w="12700" algn="ctr">
          <a:noFill/>
          <a:miter lim="800000"/>
          <a:headEnd/>
          <a:tailE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80000"/>
          </a:lnSpc>
          <a:spcBef>
            <a:spcPts val="1200"/>
          </a:spcBef>
          <a:spcAft>
            <a:spcPts val="0"/>
          </a:spcAft>
          <a:buSzPct val="115000"/>
          <a:defRPr sz="2400" dirty="0" err="1" smtClean="0">
            <a:latin typeface="+mn-lt"/>
          </a:defRPr>
        </a:defPPr>
      </a:lstStyle>
    </a:spDef>
    <a:lnDef>
      <a:spPr bwMode="auto">
        <a:solidFill>
          <a:schemeClr val="bg1"/>
        </a:solidFill>
        <a:ln w="381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 bwMode="auto">
        <a:noFill/>
        <a:ln>
          <a:noFill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  <a:spAutoFit/>
      </a:bodyPr>
      <a:lstStyle>
        <a:defPPr>
          <a:spcBef>
            <a:spcPts val="0"/>
          </a:spcBef>
          <a:defRPr sz="2400" dirty="0" err="1" smtClean="0">
            <a:solidFill>
              <a:schemeClr val="bg2">
                <a:lumMod val="50000"/>
              </a:schemeClr>
            </a:solidFill>
            <a:latin typeface="+mn-lt"/>
          </a:defRPr>
        </a:defPPr>
      </a:lstStyle>
    </a:txDef>
  </a:objectDefaults>
  <a:extraClrSchemeLst>
    <a:extraClrScheme>
      <a:clrScheme name="PPTtemplates_10_01_26_r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templates_10_01_26_rp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templates_10_01_26_rp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templates_10_01_26_rp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templates_10_01_26_rp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templates_10_01_26_rp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templates_10_01_26_rp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templates_10_01_26_rp 8">
        <a:dk1>
          <a:srgbClr val="4E4E4E"/>
        </a:dk1>
        <a:lt1>
          <a:srgbClr val="FFFFFF"/>
        </a:lt1>
        <a:dk2>
          <a:srgbClr val="245491"/>
        </a:dk2>
        <a:lt2>
          <a:srgbClr val="777777"/>
        </a:lt2>
        <a:accent1>
          <a:srgbClr val="6553A0"/>
        </a:accent1>
        <a:accent2>
          <a:srgbClr val="000073"/>
        </a:accent2>
        <a:accent3>
          <a:srgbClr val="FFFFFF"/>
        </a:accent3>
        <a:accent4>
          <a:srgbClr val="414141"/>
        </a:accent4>
        <a:accent5>
          <a:srgbClr val="B8B3CD"/>
        </a:accent5>
        <a:accent6>
          <a:srgbClr val="000068"/>
        </a:accent6>
        <a:hlink>
          <a:srgbClr val="F06414"/>
        </a:hlink>
        <a:folHlink>
          <a:srgbClr val="A2B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templates_10_01_26_rp 9">
        <a:dk1>
          <a:srgbClr val="4E4E4E"/>
        </a:dk1>
        <a:lt1>
          <a:srgbClr val="FFFFFF"/>
        </a:lt1>
        <a:dk2>
          <a:srgbClr val="245491"/>
        </a:dk2>
        <a:lt2>
          <a:srgbClr val="777777"/>
        </a:lt2>
        <a:accent1>
          <a:srgbClr val="95B8CF"/>
        </a:accent1>
        <a:accent2>
          <a:srgbClr val="000073"/>
        </a:accent2>
        <a:accent3>
          <a:srgbClr val="FFFFFF"/>
        </a:accent3>
        <a:accent4>
          <a:srgbClr val="414141"/>
        </a:accent4>
        <a:accent5>
          <a:srgbClr val="C8D8E4"/>
        </a:accent5>
        <a:accent6>
          <a:srgbClr val="000068"/>
        </a:accent6>
        <a:hlink>
          <a:srgbClr val="F06414"/>
        </a:hlink>
        <a:folHlink>
          <a:srgbClr val="A2B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CC301194-7A6A-4FF4-93CD-11736956EEED}" vid="{4D8B86B9-E402-4E63-BE8B-5BEE0A548D0F}"/>
    </a:ext>
  </a:extLst>
</a:theme>
</file>

<file path=ppt/theme/theme2.xml><?xml version="1.0" encoding="utf-8"?>
<a:theme xmlns:a="http://schemas.openxmlformats.org/drawingml/2006/main" name="2_cp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cp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Checkpoint">
      <a:dk1>
        <a:srgbClr val="4D4D4F"/>
      </a:dk1>
      <a:lt1>
        <a:srgbClr val="FFFFFF"/>
      </a:lt1>
      <a:dk2>
        <a:srgbClr val="777777"/>
      </a:dk2>
      <a:lt2>
        <a:srgbClr val="D5D5D5"/>
      </a:lt2>
      <a:accent1>
        <a:srgbClr val="F599B1"/>
      </a:accent1>
      <a:accent2>
        <a:srgbClr val="E45785"/>
      </a:accent2>
      <a:accent3>
        <a:srgbClr val="A82B52"/>
      </a:accent3>
      <a:accent4>
        <a:srgbClr val="72173D"/>
      </a:accent4>
      <a:accent5>
        <a:srgbClr val="E06025"/>
      </a:accent5>
      <a:accent6>
        <a:srgbClr val="FFE600"/>
      </a:accent6>
      <a:hlink>
        <a:srgbClr val="293896"/>
      </a:hlink>
      <a:folHlink>
        <a:srgbClr val="592351"/>
      </a:folHlink>
    </a:clrScheme>
    <a:fontScheme name="Check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Checkpoint">
      <a:dk1>
        <a:srgbClr val="4D4D4F"/>
      </a:dk1>
      <a:lt1>
        <a:srgbClr val="FFFFFF"/>
      </a:lt1>
      <a:dk2>
        <a:srgbClr val="777777"/>
      </a:dk2>
      <a:lt2>
        <a:srgbClr val="D5D5D5"/>
      </a:lt2>
      <a:accent1>
        <a:srgbClr val="F599B1"/>
      </a:accent1>
      <a:accent2>
        <a:srgbClr val="E45785"/>
      </a:accent2>
      <a:accent3>
        <a:srgbClr val="A82B52"/>
      </a:accent3>
      <a:accent4>
        <a:srgbClr val="72173D"/>
      </a:accent4>
      <a:accent5>
        <a:srgbClr val="E06025"/>
      </a:accent5>
      <a:accent6>
        <a:srgbClr val="FFE600"/>
      </a:accent6>
      <a:hlink>
        <a:srgbClr val="293896"/>
      </a:hlink>
      <a:folHlink>
        <a:srgbClr val="592351"/>
      </a:folHlink>
    </a:clrScheme>
    <a:fontScheme name="Check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11833</TotalTime>
  <Words>2138</Words>
  <Application>Microsoft Office PowerPoint</Application>
  <PresentationFormat>Custom</PresentationFormat>
  <Paragraphs>281</Paragraphs>
  <Slides>45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62" baseType="lpstr">
      <vt:lpstr>Alef</vt:lpstr>
      <vt:lpstr>Arial</vt:lpstr>
      <vt:lpstr>Arial</vt:lpstr>
      <vt:lpstr>Ariel</vt:lpstr>
      <vt:lpstr>Calibri</vt:lpstr>
      <vt:lpstr>Calibri Light</vt:lpstr>
      <vt:lpstr>Cambria Math</vt:lpstr>
      <vt:lpstr>Ciscolight</vt:lpstr>
      <vt:lpstr>Courier New</vt:lpstr>
      <vt:lpstr>DIN</vt:lpstr>
      <vt:lpstr>Helvetica</vt:lpstr>
      <vt:lpstr>JetBrains Mono</vt:lpstr>
      <vt:lpstr>Roboto</vt:lpstr>
      <vt:lpstr>Wingdings</vt:lpstr>
      <vt:lpstr>CP_CorpTemp2020 (1)</vt:lpstr>
      <vt:lpstr>2_cpr Design</vt:lpstr>
      <vt:lpstr>3_cpr Design</vt:lpstr>
      <vt:lpstr>PowerPoint Presentation</vt:lpstr>
      <vt:lpstr>dApps TOP 10</vt:lpstr>
      <vt:lpstr>How blockchain attack looks like?</vt:lpstr>
      <vt:lpstr>Scam Contract Example 1:</vt:lpstr>
      <vt:lpstr>Scam Contract Example 1:</vt:lpstr>
      <vt:lpstr>Scam Contract Example 2:</vt:lpstr>
      <vt:lpstr>Blockchain Security Vulnerability</vt:lpstr>
      <vt:lpstr>Testnet vs Mainnet</vt:lpstr>
      <vt:lpstr>Ganache the Personal Blockchain</vt:lpstr>
      <vt:lpstr>D01 – Flash Loan</vt:lpstr>
      <vt:lpstr>D01 – Flash Loan Attack</vt:lpstr>
      <vt:lpstr>D01 – Flash Loan Attack</vt:lpstr>
      <vt:lpstr>D01 – Flash Loan Attack</vt:lpstr>
      <vt:lpstr>D02 - Smart Contract Insecure Design</vt:lpstr>
      <vt:lpstr>D02 - Smart Contract Insecure Design</vt:lpstr>
      <vt:lpstr>D02 - Smart Contract Insecure Design</vt:lpstr>
      <vt:lpstr>D03 - Client-Side Code Injections</vt:lpstr>
      <vt:lpstr>D03 - Client-Side Code Injections</vt:lpstr>
      <vt:lpstr>D03 - Client-Side Code Injections</vt:lpstr>
      <vt:lpstr>D04 - Reentrancy</vt:lpstr>
      <vt:lpstr>D04 - Reentrancy</vt:lpstr>
      <vt:lpstr>D04 - Reentrancy</vt:lpstr>
      <vt:lpstr>D04 - Reentrancy</vt:lpstr>
      <vt:lpstr>D04 - Reentrancy</vt:lpstr>
      <vt:lpstr>D04 - Reentrancy</vt:lpstr>
      <vt:lpstr>D05 - Broken Access Control</vt:lpstr>
      <vt:lpstr>D05 - Broken Access Control</vt:lpstr>
      <vt:lpstr>D05 - Broken Access Control</vt:lpstr>
      <vt:lpstr>D05 - Broken Access Control</vt:lpstr>
      <vt:lpstr>D06 - Arithmetic Overflows</vt:lpstr>
      <vt:lpstr>D06 - Arithmetic Overflows</vt:lpstr>
      <vt:lpstr>D06 - Arithmetic Overflows</vt:lpstr>
      <vt:lpstr>D07 - Front-Running</vt:lpstr>
      <vt:lpstr>D07 - Front-Running</vt:lpstr>
      <vt:lpstr>D08 - Denial of Service</vt:lpstr>
      <vt:lpstr>D08 - Denial of Service</vt:lpstr>
      <vt:lpstr>D08 - Denial of Service</vt:lpstr>
      <vt:lpstr>D09 - Cryptographic Failures</vt:lpstr>
      <vt:lpstr>D09 - Cryptographic Failures</vt:lpstr>
      <vt:lpstr>D09 - Cryptographic Failures</vt:lpstr>
      <vt:lpstr>D10 - Information Disclosure</vt:lpstr>
      <vt:lpstr>D10 - Information Disclosure</vt:lpstr>
      <vt:lpstr>D10 - Information Disclosure</vt:lpstr>
      <vt:lpstr>D10 - Information Disclosure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TAL EISNER</dc:creator>
  <cp:lastModifiedBy>roman roman</cp:lastModifiedBy>
  <cp:revision>874</cp:revision>
  <cp:lastPrinted>2013-06-12T23:53:29Z</cp:lastPrinted>
  <dcterms:created xsi:type="dcterms:W3CDTF">2020-06-07T11:58:33Z</dcterms:created>
  <dcterms:modified xsi:type="dcterms:W3CDTF">2022-08-13T00:43:38Z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">
    <vt:lpwstr>InternalUse</vt:lpwstr>
  </property>
  <property fmtid="{D5CDD505-2E9C-101B-9397-08002B2CF9AE}" pid="3" name="ClassificationDisplay">
    <vt:lpwstr>[Internal Use] for Check Point employees</vt:lpwstr>
  </property>
  <property fmtid="{D5CDD505-2E9C-101B-9397-08002B2CF9AE}" pid="4" name="ClassificationEntries">
    <vt:lpwstr>50</vt:lpwstr>
  </property>
  <property fmtid="{D5CDD505-2E9C-101B-9397-08002B2CF9AE}" pid="5" name="Classification_1">
    <vt:lpwstr>WGB8ZnR5dHdGZkpmfmpwanSJPnOXICeDOz0rm46QczeDLSQubzs0Nj4nVFE=</vt:lpwstr>
  </property>
  <property fmtid="{D5CDD505-2E9C-101B-9397-08002B2CF9AE}" pid="6" name="Classification_2">
    <vt:lpwstr>WGB8ZnR5dHdGZEpifGp2YXSJPnOGKjqRIDAtgZ+dKSlIOjUgNYJfIS8pJSpATw==</vt:lpwstr>
  </property>
  <property fmtid="{D5CDD505-2E9C-101B-9397-08002B2CF9AE}" pid="7" name="Classification_3">
    <vt:lpwstr>WGB8ZnR5dHdGZEpifGp2Z3SJPnOVNzuDLDc8io9POjWWKS5+hjkhMjRcVA==</vt:lpwstr>
  </property>
  <property fmtid="{D5CDD505-2E9C-101B-9397-08002B2CF9AE}" pid="8" name="Classification_4">
    <vt:lpwstr>WGB8ZnR5dHdGZEpifGp2ZHSJPnONLDOfJS1oPY6HPDeaKzEgMFKWg5qNj1oiLyQ0NEBC</vt:lpwstr>
  </property>
  <property fmtid="{D5CDD505-2E9C-101B-9397-08002B2CF9AE}" pid="9" name="Classification_5">
    <vt:lpwstr>WGB1f2l7dXVVd0FidWJ8aGduU4mIfoaSOiA6hoiALSFIOjUgNYJfIS8pJSpATw==</vt:lpwstr>
  </property>
  <property fmtid="{D5CDD505-2E9C-101B-9397-08002B2CF9AE}" pid="10" name="Verifier">
    <vt:lpwstr>JCEwLDQnJCgzJJU=</vt:lpwstr>
  </property>
  <property fmtid="{D5CDD505-2E9C-101B-9397-08002B2CF9AE}" pid="11" name="PolicyName">
    <vt:lpwstr>JCEwLDQnJChGgoM3</vt:lpwstr>
  </property>
  <property fmtid="{D5CDD505-2E9C-101B-9397-08002B2CF9AE}" pid="12" name="Version">
    <vt:lpwstr>Xw==</vt:lpwstr>
  </property>
  <property fmtid="{D5CDD505-2E9C-101B-9397-08002B2CF9AE}" pid="13" name="PolicyID">
    <vt:lpwstr>Xn1xLyMoIHRLbpYweH1xM2BqXnAmIDFaeWN5i1lCenBEeich</vt:lpwstr>
  </property>
  <property fmtid="{D5CDD505-2E9C-101B-9397-08002B2CF9AE}" pid="14" name="DomainID">
    <vt:lpwstr>XX90eXZ5dXRLZ0Bif311YmRpXnh1dWRaeWR4X1tEeHVDeHV1</vt:lpwstr>
  </property>
  <property fmtid="{D5CDD505-2E9C-101B-9397-08002B2CF9AE}" pid="15" name="HText">
    <vt:lpwstr>NoYqPSM7KyWKdyUhKo1lNDsrU4stIDecaYQnhoWAaCCeOCkqLYyBgA==</vt:lpwstr>
  </property>
  <property fmtid="{D5CDD505-2E9C-101B-9397-08002B2CF9AE}" pid="16" name="FText">
    <vt:lpwstr>NoYqPSM7KyWKdyUhKo1lNDsrU4stIDecaYQnhoWAaCCeOCkqLYyBgA==</vt:lpwstr>
  </property>
  <property fmtid="{D5CDD505-2E9C-101B-9397-08002B2CF9AE}" pid="17" name="WMark">
    <vt:lpwstr/>
  </property>
  <property fmtid="{D5CDD505-2E9C-101B-9397-08002B2CF9AE}" pid="18" name="Set">
    <vt:lpwstr>OT0xLA==</vt:lpwstr>
  </property>
  <property fmtid="{D5CDD505-2E9C-101B-9397-08002B2CF9AE}" pid="19" name="Classification_6">
    <vt:lpwstr>W2B1eml7dXVVd0FidWR8aGZpU4mIfoaSOiA6hoiALSFILC4wJoaAkj+PjISTlJGalp6GQZOKn08tLiY8OigtIFY=</vt:lpwstr>
  </property>
  <property fmtid="{D5CDD505-2E9C-101B-9397-08002B2CF9AE}" pid="20" name="Classification_7">
    <vt:lpwstr>VWBzZnR5dHBGbkphfmp0anSYPnOGKjqRIDAtgZ+dKSlIKy8sNSmHm5qPj5Gflo+BUZOdgksmOD0oSDcrOSA=</vt:lpwstr>
  </property>
  <property fmtid="{D5CDD505-2E9C-101B-9397-08002B2CF9AE}" pid="21" name="Classification_8">
    <vt:lpwstr>VWBzZnR5dHBGbkpneGp0ZHSYPnOVNzuDLDc8io9PKy+aKYUmPIyHmI+DjY+EUYKakksxJTkkXzAsKT8=</vt:lpwstr>
  </property>
  <property fmtid="{D5CDD505-2E9C-101B-9397-08002B2CF9AE}" pid="22" name="Classification_9">
    <vt:lpwstr>VWBzZnR5dHBGZkBofmB/YGZ5MoV+jT2QITgxTzmROzGBISYxMY1fkJWFhSGTl4SWlICdhp6RXJeGiEgtPyUtPSIyMzs=</vt:lpwstr>
  </property>
  <property fmtid="{D5CDD505-2E9C-101B-9397-08002B2CF9AE}" pid="23" name="Classification_10">
    <vt:lpwstr>VWB8ZnR5dHBGZkpnfWp2YnSJPnOGKjqRIDAtgZ+dKSlIKy8sNSmHm5qPj5Gflo+BUZOdgksmOD0oSDcrOSA=</vt:lpwstr>
  </property>
  <property fmtid="{D5CDD505-2E9C-101B-9397-08002B2CF9AE}" pid="24" name="Classification_11">
    <vt:lpwstr>VWB8ZnR5dHBGZkpne2p3ZHSJPnOVNzuDLDc8io9PKy+aKYUmPIyHmI+DjY+EUYKakksxJTkkXzAsKT8=</vt:lpwstr>
  </property>
  <property fmtid="{D5CDD505-2E9C-101B-9397-08002B2CF9AE}" pid="25" name="Classification_12">
    <vt:lpwstr>VGB9ZnR5dHBGY0pgd2p0a3SJPnOGKjqRIDAtgZ+dKSlIKy8sNSmHm5qPj5Gflo+BUZOdgksmOD0oSD5YQlxcPVZH</vt:lpwstr>
  </property>
  <property fmtid="{D5CDD505-2E9C-101B-9397-08002B2CF9AE}" pid="26" name="Classification_13">
    <vt:lpwstr>VGB9ZnR5dHBGY0pgd2p2YXSJPnOVNzuDLDc8io9PKy+aKYUmPIyHmI+DjY+EUYKakksxJTkkXzlfUkNeWFxc</vt:lpwstr>
  </property>
  <property fmtid="{D5CDD505-2E9C-101B-9397-08002B2CF9AE}" pid="27" name="Classification_14">
    <vt:lpwstr>XH5re3Zmd3RXY1BhdWVyaGRgU5iIfpeYJzIhi46aPCySJH4mPoCFM5yEgYKbj46ckYRcjJ+ISTcjLDJDOFpbIFZaT0Y=</vt:lpwstr>
  </property>
  <property fmtid="{D5CDD505-2E9C-101B-9397-08002B2CF9AE}" pid="28" name="Classification_15">
    <vt:lpwstr>XH5re3Zmd3RXY1BmdWBxaGVuU5iIfoSFJiAtjJ+RLH6QIiwklIqMlpyHlI6ZkZVbnJ+fVDMvOzVEKEVZRVxBIFc=</vt:lpwstr>
  </property>
  <property fmtid="{D5CDD505-2E9C-101B-9397-08002B2CF9AE}" pid="29" name="Classification_16">
    <vt:lpwstr>XH1rfWl7dXVSd0FidWF8aGZhU4mIfoaSOiA6hoiALSFIKy8sNSmHm5qPj5Gflo+BUZOdgksmOD0oSD5YQlxcPVZG</vt:lpwstr>
  </property>
  <property fmtid="{D5CDD505-2E9C-101B-9397-08002B2CF9AE}" pid="30" name="Classification_17">
    <vt:lpwstr>XH1rfWl7dXVSd0FidWF8aGdhU4mIfoSFJiAtjJ+RLH6QIiwklIqMlpyHlI6ZkZVbnJ+fVDMvOzVEKEVZRVxBIFc=</vt:lpwstr>
  </property>
  <property fmtid="{D5CDD505-2E9C-101B-9397-08002B2CF9AE}" pid="31" name="Classification_18">
    <vt:lpwstr>XH1rfWl7dXVSd0FidWNzaGFpU4mIfpeYJzIhi46aPCySJH4mPoCFM5yEgYKbj46ckYRcjJ+ISTcjLDJDOFpbIFZaT0Y=</vt:lpwstr>
  </property>
  <property fmtid="{D5CDD505-2E9C-101B-9397-08002B2CF9AE}" pid="32" name="Classification_19">
    <vt:lpwstr>XH1rfWl7dXVSd0FidWN9aGRtU4mIfoSFJiAtjJ+RLH6QIiwklIqMlpyHlI6ZkZVbnJ+fVDMvOzVEKEVZRVxBIFc=</vt:lpwstr>
  </property>
  <property fmtid="{D5CDD505-2E9C-101B-9397-08002B2CF9AE}" pid="33" name="Classification_20">
    <vt:lpwstr>XH1rcWl7dXVSd0NofmR/Z2x5I4V+iztXijgpnJidLiyQKTEsO4dfmYuEi4yAjI41nJiXjJuVnZ2HkV2NmoFXWjI/MDogLCBPLiAvOENc</vt:lpwstr>
  </property>
  <property fmtid="{D5CDD505-2E9C-101B-9397-08002B2CF9AE}" pid="34" name="Classification_21">
    <vt:lpwstr>XH1reHBmd3RXY1Bjf2p1ZW5sQWiEiG8lLCc8nYKXPCCXc36PgCErPi8/K0w0Oi05T0E=</vt:lpwstr>
  </property>
  <property fmtid="{D5CDD505-2E9C-101B-9397-08002B2CF9AE}" pid="35" name="Classification_22">
    <vt:lpwstr>XH1reHBmd3RXY1Bjf2p1am5pR2iEiG8nOzs8ioiALSFIIjEtO4SUgJAsh4mVnIqFkJmcm16GnZlSLycmOiE8QylaOzI8M19T</vt:lpwstr>
  </property>
  <property fmtid="{D5CDD505-2E9C-101B-9397-08002B2CF9AE}" pid="36" name="Classification_23">
    <vt:lpwstr>XH1re3Nmd3RXY1BjfWpxYm5rR2iViG85JnSLg4qHOyyVISYkIICLnUSei4SZjCGWl5WRhICKm5qdS5CBmFc/US41Pjw6LQ==</vt:lpwstr>
  </property>
  <property fmtid="{D5CDD505-2E9C-101B-9397-08002B2CF9AE}" pid="37" name="Classification_24">
    <vt:lpwstr>XGB1cGl7dXVTd0FidWN3aGBqU4mIfoaSOiA6hoiALSFIc4aPnShJPklbVFFdT1A=</vt:lpwstr>
  </property>
  <property fmtid="{D5CDD505-2E9C-101B-9397-08002B2CF9AE}" pid="38" name="Classification_25">
    <vt:lpwstr>XGB1cGl7dXVTd0FidWR8aGZvU4mIfoSFJiAtjJ+RLH6QIiwklIqMlpyHlI6ZkZVbnJ+fVDMvOzVEKEVZRVxBIFc=</vt:lpwstr>
  </property>
  <property fmtid="{D5CDD505-2E9C-101B-9397-08002B2CF9AE}" pid="39" name="Classification_26">
    <vt:lpwstr>XGB1cGl7dXVTd0FidWV1aGdrU4mIfpeYJzIhi46aPCySJH4mPoCFM5yEgYKbj46ckYRcjJ+ISTcjLDJDOFpbIFZaT0Y=</vt:lpwstr>
  </property>
  <property fmtid="{D5CDD505-2E9C-101B-9397-08002B2CF9AE}" pid="40" name="Classification_27">
    <vt:lpwstr>XGB1cGl7dXVTd0FidWV0aGZgU4mIfoSFJiAtjJ+RLH6QIiwklIqMlpyHlI6ZkZVbnJ+fVDMvOzVEKEVZRVxBIFc=</vt:lpwstr>
  </property>
  <property fmtid="{D5CDD505-2E9C-101B-9397-08002B2CF9AE}" pid="41" name="Classification_28">
    <vt:lpwstr>XGB2eWl7dXVTd0lofml/Ymx5MoV+iztXijgpnJidLiyQKTEsO4dfkJWFhSGTl4SWlICdhp6RXJeGiEgtPyUtPStBSEdAUl9T</vt:lpwstr>
  </property>
  <property fmtid="{D5CDD505-2E9C-101B-9397-08002B2CF9AE}" pid="42" name="Classification_29">
    <vt:lpwstr>XGB2eWl7dXVTd0lofWd/Y2d5MoV+lzGEPSYhjJ+RLH5Ii4+MlUQpRUhcVExATg==</vt:lpwstr>
  </property>
  <property fmtid="{D5CDD505-2E9C-101B-9397-08002B2CF9AE}" pid="43" name="Classification_30">
    <vt:lpwstr>XGB2eWl7dXVTd0lofWh/Z2x5MoV+iztXijgpnJidLiyQKTEsO4dfkJWFhSGTl4SWlICdhp6RXJeGiEgtPyUtPStBSEdAUl9T</vt:lpwstr>
  </property>
  <property fmtid="{D5CDD505-2E9C-101B-9397-08002B2CF9AE}" pid="44" name="Classification_31">
    <vt:lpwstr>XGB2eWl7dXVTd0lofGR/YWd5MoV+lzGEPSYhjJ+RLH5Ii4+MlUQpRUhcVExATg==</vt:lpwstr>
  </property>
  <property fmtid="{D5CDD505-2E9C-101B-9397-08002B2CF9AE}" pid="45" name="Classification_32">
    <vt:lpwstr>XGB2eWl7dXVTd0lofGV/Ym15MoV+iztXijgpnJidLiyQKTEsO4dfkJWFhSGTl4SWlICdhp6RXJeGiEgtPyUtPStBSEdAUl9T</vt:lpwstr>
  </property>
  <property fmtid="{D5CDD505-2E9C-101B-9397-08002B2CF9AE}" pid="46" name="Classification_33">
    <vt:lpwstr>XGB2eWl7dXVTd0loe2B/Y2R5MoV+lzGEPSYhjJ+RLH5Ii4+MlUQpRUhcVExATg==</vt:lpwstr>
  </property>
  <property fmtid="{D5CDD505-2E9C-101B-9397-08002B2CF9AE}" pid="47" name="Classification_34">
    <vt:lpwstr>XGB2eWl7dXVTd0loe2J/YWZ5MoV+iztXijgpnJidLiyQKTEsO4dfkJWFhSGTl4SWlICdhp6RXJeGiEgtPyUtPStBSEdAUl9T</vt:lpwstr>
  </property>
  <property fmtid="{D5CDD505-2E9C-101B-9397-08002B2CF9AE}" pid="48" name="Classification_35">
    <vt:lpwstr>XGB2eWl7dXVTd0Fof2F/Z2d5I4V+lzGEPSYhjJ+RLH5Ii4+MlUQpRUhcVExATg==</vt:lpwstr>
  </property>
  <property fmtid="{D5CDD505-2E9C-101B-9397-08002B2CF9AE}" pid="49" name="Classification_36">
    <vt:lpwstr>XGB2eWl7dXVTd0FoemB/Ymd5I4V+iztXijgpnJidLiyQKTEsO4dfmYuEi4yAjI41nJiXjJuVnZ2HkV2NmoFXWjI/MDogLCBPLiAvOENc</vt:lpwstr>
  </property>
  <property fmtid="{D5CDD505-2E9C-101B-9397-08002B2CF9AE}" pid="50" name="Classification_37">
    <vt:lpwstr>XGB2eWl7dXVTd0Nofmd/Y2B5I4V+lzGEPSYhjJ+RLH5Ii4+MlUQpRUhcVExATg==</vt:lpwstr>
  </property>
  <property fmtid="{D5CDD505-2E9C-101B-9397-08002B2CF9AE}" pid="51" name="Classification_38">
    <vt:lpwstr>XGB2eWl7dXVTd0Nofmd/YGV5I4V+iztXijgpnJidLiyQKTEsO4dfkJWFhSGTl4SWlICdhp6RXJeGiEgtPyUtPStBSEdAUl9T</vt:lpwstr>
  </property>
  <property fmtid="{D5CDD505-2E9C-101B-9397-08002B2CF9AE}" pid="52" name="Classification_39">
    <vt:lpwstr>XGB2eWl7dXVTd0NofGZ/Y2N5I4V+lzGEPSYhjJ+RLH5IgpGNmyQ0IDBBICQ8M1FE</vt:lpwstr>
  </property>
  <property fmtid="{D5CDD505-2E9C-101B-9397-08002B2CF9AE}" pid="53" name="Classification_40">
    <vt:lpwstr>XGB2eWl7dXVTd0dof2Z/YWd5I4V+iztXijgpnJidLiyQKTEsO4dfkJWFhSGTl4SWlICdhp6RXJeGiEgtPyUtPStBSEdAUl9T</vt:lpwstr>
  </property>
  <property fmtid="{D5CDD505-2E9C-101B-9397-08002B2CF9AE}" pid="54" name="Classification_41">
    <vt:lpwstr>XGB2eGl7dXVTd0lofmd/ZmN5MoV+lzGEPSYhjJ+RLH5Ii4+MlUQpRUhcVExATg==</vt:lpwstr>
  </property>
  <property fmtid="{D5CDD505-2E9C-101B-9397-08002B2CF9AE}" pid="55" name="Classification_42">
    <vt:lpwstr>XGB2eGl7dXVTd0FidWF2aGFuU4mIfpqYaZckjpiHISOaKyQxPYaKSJyGjYAwnImQnJuCgJmLhlqKip5VNiYlUUs6SUBAT0JSWw==</vt:lpwstr>
  </property>
  <property fmtid="{D5CDD505-2E9C-101B-9397-08002B2CF9AE}" pid="56" name="Classification_43">
    <vt:lpwstr>XGB2eGl7dXVTd0FidWFxaGdgU4mIfoaSOiA6hoiALSFIKy8sNSmHm5qPj5Gflo+BUZOdgksmOD0oSD5YQlxcPVZG</vt:lpwstr>
  </property>
  <property fmtid="{D5CDD505-2E9C-101B-9397-08002B2CF9AE}" pid="57" name="Classification_44">
    <vt:lpwstr>XGB2eGl7dXVTd0FidWFwaGFvU4mIfoSFJiAtjJ+RLH6QIiwklIqMlpyHlI6ZkZVbnJ+fVDMvOzVEKEVZRVxBIFc=</vt:lpwstr>
  </property>
  <property fmtid="{D5CDD505-2E9C-101B-9397-08002B2CF9AE}" pid="58" name="Classification_45">
    <vt:lpwstr>XGB2eGl7dXVTd0FidWFyaGRhU4mIfpqYaZckjpiHISOaKyQxPYaKSJyGjYAwnImQnJuCgJmLhlqKip5VNiYlUUs6SUBAT0JSWw==</vt:lpwstr>
  </property>
  <property fmtid="{D5CDD505-2E9C-101B-9397-08002B2CF9AE}" pid="59" name="Classification_46">
    <vt:lpwstr>XGB2cWl7dXVTd0FidWN3aGdtU4mIfpeYJzIhi46aPCySJH4mPoCFM5yEgYKbj46ckYRcjJ+ISTcjLDJDOFpbIFZaT0Y=</vt:lpwstr>
  </property>
  <property fmtid="{D5CDD505-2E9C-101B-9397-08002B2CF9AE}" pid="60" name="Classification_47">
    <vt:lpwstr>XGB2cWl7dXVTd0FidWN3aGBhU4mIfoSFJiAtjJ+RLH6QIiwklIqMlpyHlI6ZkZVbnJ+fVDMvOzVEKEVZRVxBIFc=</vt:lpwstr>
  </property>
  <property fmtid="{D5CDD505-2E9C-101B-9397-08002B2CF9AE}" pid="61" name="Classification_48">
    <vt:lpwstr>XGB2cWl7dXVTd0FidWN3aGFuU4mIfpqYaZckjpiHISOaKyQxPYaKSJyGjYAwnImQnJuCgJmLhlqKip5VNiYlUUs6SUBAT0JSWw==</vt:lpwstr>
  </property>
  <property fmtid="{D5CDD505-2E9C-101B-9397-08002B2CF9AE}" pid="62" name="Classification_49">
    <vt:lpwstr>XGB2cWl7dXVTd0FidWN2aGRqU4mIfoaSOiA6hoiALSFIKy8sNSmHm5qPj5Gflo+BUZOdgksmOD0oSD5YQlxcPVZG</vt:lpwstr>
  </property>
  <property fmtid="{D5CDD505-2E9C-101B-9397-08002B2CF9AE}" pid="63" name="Classification_50">
    <vt:lpwstr>XGB2cWl7dXVTd0FidWN2aGRgU4mIfoSFJiAtjJ+RLH6QIiwklIqMlpyHlI6ZkZVbnJ+fVDMvOzVEKEVZRVxBIFc=</vt:lpwstr>
  </property>
  <property fmtid="{D5CDD505-2E9C-101B-9397-08002B2CF9AE}" pid="64" name="lqminfo">
    <vt:i4>3</vt:i4>
  </property>
  <property fmtid="{D5CDD505-2E9C-101B-9397-08002B2CF9AE}" pid="65" name="lqmsess">
    <vt:lpwstr>1a5f720e-7d00-4620-88a5-38245ece3927</vt:lpwstr>
  </property>
</Properties>
</file>